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326" r:id="rId2"/>
    <p:sldId id="477" r:id="rId3"/>
    <p:sldId id="420" r:id="rId4"/>
    <p:sldId id="409" r:id="rId5"/>
    <p:sldId id="410" r:id="rId6"/>
    <p:sldId id="478" r:id="rId7"/>
    <p:sldId id="433" r:id="rId8"/>
    <p:sldId id="479" r:id="rId9"/>
    <p:sldId id="450" r:id="rId10"/>
    <p:sldId id="432" r:id="rId11"/>
    <p:sldId id="476" r:id="rId12"/>
    <p:sldId id="469" r:id="rId13"/>
    <p:sldId id="468" r:id="rId14"/>
    <p:sldId id="424" r:id="rId15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4C81"/>
    <a:srgbClr val="98202C"/>
    <a:srgbClr val="FBACBA"/>
    <a:srgbClr val="4D88B8"/>
    <a:srgbClr val="384B80"/>
    <a:srgbClr val="B5C1E0"/>
    <a:srgbClr val="F8FF00"/>
    <a:srgbClr val="E0ECF7"/>
    <a:srgbClr val="F6566E"/>
    <a:srgbClr val="FF40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86"/>
    <p:restoredTop sz="85463"/>
  </p:normalViewPr>
  <p:slideViewPr>
    <p:cSldViewPr snapToGrid="0" snapToObjects="1">
      <p:cViewPr varScale="1">
        <p:scale>
          <a:sx n="87" d="100"/>
          <a:sy n="87" d="100"/>
        </p:scale>
        <p:origin x="16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16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 Neue Light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B1091E-FDCD-4145-A679-1F1A90C0D88A}" type="datetimeFigureOut">
              <a:rPr lang="en-US" smtClean="0">
                <a:latin typeface="Helvetica Neue Light" charset="0"/>
              </a:rPr>
              <a:t>7/3/22</a:t>
            </a:fld>
            <a:endParaRPr lang="en-US" dirty="0">
              <a:latin typeface="Helvetica Neue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 Neue Light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E01AB7-2BE7-BC40-9295-2DB9D2C59213}" type="slidenum">
              <a:rPr lang="en-US" smtClean="0">
                <a:latin typeface="Helvetica Neue Light" charset="0"/>
              </a:rPr>
              <a:t>‹Nº›</a:t>
            </a:fld>
            <a:endParaRPr lang="en-US" dirty="0">
              <a:latin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3004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gif>
</file>

<file path=ppt/media/image11.png>
</file>

<file path=ppt/media/image12.png>
</file>

<file path=ppt/media/image14.png>
</file>

<file path=ppt/media/image15.png>
</file>

<file path=ppt/media/image18.png>
</file>

<file path=ppt/media/image39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Helvetica Neue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Helvetica Neue Light" charset="0"/>
              </a:defRPr>
            </a:lvl1pPr>
          </a:lstStyle>
          <a:p>
            <a:fld id="{43C01EC3-0FB3-424E-9D2A-A8BF9B5BD2FE}" type="datetimeFigureOut">
              <a:rPr lang="en-US" smtClean="0"/>
              <a:pPr/>
              <a:t>7/3/22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Helvetica Neue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Helvetica Neue Light" charset="0"/>
              </a:defRPr>
            </a:lvl1pPr>
          </a:lstStyle>
          <a:p>
            <a:fld id="{AF3E5D23-4290-1E4F-BA55-6527BFB9007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642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Helvetica Neue Light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Helvetica Neue Light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Helvetica Neue Light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Helvetica Neue Light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Helvetica Neue Light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3E5D23-4290-1E4F-BA55-6527BFB9007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052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94212" y="6356349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/>
              <a:t>Differentiable MPC for End-to-End Planning and Control</a:t>
            </a:r>
          </a:p>
        </p:txBody>
      </p:sp>
    </p:spTree>
    <p:extLst>
      <p:ext uri="{BB962C8B-B14F-4D97-AF65-F5344CB8AC3E}">
        <p14:creationId xmlns:p14="http://schemas.microsoft.com/office/powerpoint/2010/main" val="3974253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Brandon Amos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236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Brandon Amos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43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spcBef>
                <a:spcPts val="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01636" y="6356349"/>
            <a:ext cx="3851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58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Brandon Amos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02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Brandon Amos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96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Brandon Amos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875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Brandon Amos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002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38739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Brandon Amos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47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Brandon Amos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5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94212" y="6356349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/>
              <a:t>Differentiable MPC for End-to-End Planning and 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F813B43C-900A-1C44-BF45-66CB67BC66D1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221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accent1">
              <a:lumMod val="75000"/>
            </a:schemeClr>
          </a:solidFill>
          <a:latin typeface="Helvetica Neue Bold Condensed"/>
          <a:ea typeface="+mj-ea"/>
          <a:cs typeface="Helvetica Neue Bold Condensed"/>
        </a:defRPr>
      </a:lvl1pPr>
    </p:titleStyle>
    <p:bodyStyle>
      <a:lvl1pPr marL="0" indent="0" algn="l" defTabSz="457200" rtl="0" eaLnBrk="1" latinLnBrk="0" hangingPunct="1">
        <a:spcBef>
          <a:spcPts val="2800"/>
        </a:spcBef>
        <a:buFontTx/>
        <a:buNone/>
        <a:defRPr sz="20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1pPr>
      <a:lvl2pPr marL="457200" indent="0" algn="l" defTabSz="457200" rtl="0" eaLnBrk="1" latinLnBrk="0" hangingPunct="1">
        <a:spcBef>
          <a:spcPts val="0"/>
        </a:spcBef>
        <a:buFont typeface="Arial"/>
        <a:buNone/>
        <a:defRPr sz="20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2pPr>
      <a:lvl3pPr marL="914400" indent="0" algn="l" defTabSz="457200" rtl="0" eaLnBrk="1" latinLnBrk="0" hangingPunct="1">
        <a:spcBef>
          <a:spcPct val="20000"/>
        </a:spcBef>
        <a:buFont typeface="Lucida Grande"/>
        <a:buNone/>
        <a:defRPr sz="20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3pPr>
      <a:lvl4pPr marL="1371600" indent="0" algn="l" defTabSz="457200" rtl="0" eaLnBrk="1" latinLnBrk="0" hangingPunct="1">
        <a:spcBef>
          <a:spcPct val="20000"/>
        </a:spcBef>
        <a:buFont typeface="Wingdings" charset="2"/>
        <a:buNone/>
        <a:defRPr sz="20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4pPr>
      <a:lvl5pPr marL="1828800" indent="0" algn="l" defTabSz="457200" rtl="0" eaLnBrk="1" latinLnBrk="0" hangingPunct="1">
        <a:spcBef>
          <a:spcPct val="20000"/>
        </a:spcBef>
        <a:buFont typeface="Arial"/>
        <a:buNone/>
        <a:defRPr sz="2000" b="0" i="0" kern="1200">
          <a:solidFill>
            <a:schemeClr val="tx1"/>
          </a:solidFill>
          <a:latin typeface="Helvetica Neue Light"/>
          <a:ea typeface="+mn-ea"/>
          <a:cs typeface="Helvetica Neue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9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259" y="3192154"/>
            <a:ext cx="4668624" cy="2570292"/>
          </a:xfrm>
        </p:spPr>
        <p:txBody>
          <a:bodyPr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Brandon Amos</a:t>
            </a:r>
            <a:r>
              <a:rPr lang="en-US" b="1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  <a:p>
            <a:pPr algn="l">
              <a:spcBef>
                <a:spcPts val="0"/>
              </a:spcBef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Ivan Dario Jimenez Rodriguez</a:t>
            </a:r>
            <a:r>
              <a:rPr lang="en-US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Jacob Sacks</a:t>
            </a:r>
            <a:r>
              <a:rPr lang="en-US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Byron Boots</a:t>
            </a:r>
            <a:r>
              <a:rPr lang="en-US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J. Zico Kolter</a:t>
            </a:r>
            <a:r>
              <a:rPr lang="en-US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13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100E5EC-B8B3-714F-975D-64C54EF7BF8E}"/>
              </a:ext>
            </a:extLst>
          </p:cNvPr>
          <p:cNvSpPr txBox="1">
            <a:spLocks/>
          </p:cNvSpPr>
          <p:nvPr/>
        </p:nvSpPr>
        <p:spPr>
          <a:xfrm>
            <a:off x="714259" y="1606778"/>
            <a:ext cx="7912156" cy="1430594"/>
          </a:xfrm>
          <a:prstGeom prst="rect">
            <a:avLst/>
          </a:prstGeom>
          <a:ln w="76200">
            <a:solidFill>
              <a:srgbClr val="374D8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accent1">
                    <a:lumMod val="75000"/>
                  </a:schemeClr>
                </a:solidFill>
                <a:latin typeface="Helvetica Neue Bold Condensed"/>
                <a:ea typeface="+mj-ea"/>
                <a:cs typeface="Helvetica Neue Bold Condensed"/>
              </a:defRPr>
            </a:lvl1pPr>
          </a:lstStyle>
          <a:p>
            <a:r>
              <a:rPr lang="en-US" b="1" dirty="0"/>
              <a:t>Differentiable MPC for End-to-End Planning and Control</a:t>
            </a:r>
            <a:endParaRPr lang="en-US" sz="54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1717F56-EE32-8F46-A6EB-3B90454005D3}"/>
              </a:ext>
            </a:extLst>
          </p:cNvPr>
          <p:cNvSpPr txBox="1">
            <a:spLocks/>
          </p:cNvSpPr>
          <p:nvPr/>
        </p:nvSpPr>
        <p:spPr>
          <a:xfrm>
            <a:off x="3427817" y="3192154"/>
            <a:ext cx="5198598" cy="2570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chemeClr val="tx1">
                    <a:tint val="75000"/>
                  </a:schemeClr>
                </a:solidFill>
                <a:latin typeface="Helvetica Neue Light"/>
                <a:ea typeface="+mn-ea"/>
                <a:cs typeface="Helvetica Neue Light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ts val="0"/>
              </a:spcBef>
            </a:pPr>
            <a:r>
              <a:rPr lang="en-US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Carnegie Mellon University</a:t>
            </a:r>
          </a:p>
          <a:p>
            <a:pPr algn="r">
              <a:spcBef>
                <a:spcPts val="0"/>
              </a:spcBef>
            </a:pPr>
            <a:r>
              <a:rPr lang="en-US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Georgia Tech</a:t>
            </a:r>
          </a:p>
          <a:p>
            <a:pPr algn="r">
              <a:spcBef>
                <a:spcPts val="0"/>
              </a:spcBef>
            </a:pPr>
            <a:r>
              <a:rPr lang="en-US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Bosch Center for AI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B9604A9-88B0-A646-AE98-A0A75CF4C7B5}"/>
              </a:ext>
            </a:extLst>
          </p:cNvPr>
          <p:cNvSpPr txBox="1">
            <a:spLocks/>
          </p:cNvSpPr>
          <p:nvPr/>
        </p:nvSpPr>
        <p:spPr>
          <a:xfrm>
            <a:off x="6554804" y="1105835"/>
            <a:ext cx="2071611" cy="500943"/>
          </a:xfrm>
          <a:prstGeom prst="rect">
            <a:avLst/>
          </a:prstGeom>
          <a:solidFill>
            <a:srgbClr val="374C81"/>
          </a:solidFill>
          <a:ln w="76200">
            <a:solidFill>
              <a:srgbClr val="374D81"/>
            </a:solidFill>
          </a:ln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accent1">
                    <a:lumMod val="75000"/>
                  </a:schemeClr>
                </a:solidFill>
                <a:latin typeface="Helvetica Neue Bold Condensed"/>
                <a:ea typeface="+mj-ea"/>
                <a:cs typeface="Helvetica Neue Bold Condensed"/>
              </a:defRPr>
            </a:lvl1pPr>
          </a:lstStyle>
          <a:p>
            <a:r>
              <a:rPr lang="en-US" sz="2800" b="1" dirty="0" err="1">
                <a:solidFill>
                  <a:schemeClr val="bg1"/>
                </a:solidFill>
              </a:rPr>
              <a:t>NeurIPS</a:t>
            </a:r>
            <a:r>
              <a:rPr lang="en-US" sz="2800" b="1" dirty="0">
                <a:solidFill>
                  <a:schemeClr val="bg1"/>
                </a:solidFill>
              </a:rPr>
              <a:t> 2018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926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DE531-4844-C14D-B1B0-F23CC8CF9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Imitation learning with a linear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827F51-7E92-F448-ADDC-EB530220163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57200" y="1200150"/>
                <a:ext cx="8229600" cy="4926014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Linear dynamics: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charset="0"/>
                      </a:rPr>
                      <m:t>𝑓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800" i="1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1800" i="1">
                            <a:latin typeface="Cambria Math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1800" i="1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sz="1800" i="1">
                        <a:latin typeface="Cambria Math" charset="0"/>
                      </a:rPr>
                      <m:t>=</m:t>
                    </m:r>
                    <m:r>
                      <a:rPr lang="en-US" sz="1800" i="1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sz="1800" i="1">
                        <a:latin typeface="Cambria Math" charset="0"/>
                      </a:rPr>
                      <m:t>+</m:t>
                    </m:r>
                    <m:r>
                      <a:rPr lang="en-US" sz="1800" i="1">
                        <a:latin typeface="Cambria Math" charset="0"/>
                      </a:rPr>
                      <m:t>𝐵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charset="0"/>
                          </a:rPr>
                          <m:t>𝑢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1800" dirty="0"/>
              </a:p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Parameters:</a:t>
                </a: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charset="0"/>
                      </a:rPr>
                      <m:t>𝜃</m:t>
                    </m:r>
                    <m:r>
                      <a:rPr lang="en-US" sz="1800" i="1">
                        <a:latin typeface="Cambria Math" charset="0"/>
                      </a:rPr>
                      <m:t>={</m:t>
                    </m:r>
                    <m:r>
                      <a:rPr lang="en-US" sz="1800" i="1">
                        <a:latin typeface="Cambria Math" charset="0"/>
                      </a:rPr>
                      <m:t>𝐴</m:t>
                    </m:r>
                    <m:r>
                      <a:rPr lang="en-US" sz="1800" i="1">
                        <a:latin typeface="Cambria Math" charset="0"/>
                      </a:rPr>
                      <m:t>, </m:t>
                    </m:r>
                    <m:r>
                      <a:rPr lang="en-US" sz="1800" i="1">
                        <a:latin typeface="Cambria Math" charset="0"/>
                      </a:rPr>
                      <m:t>𝐵</m:t>
                    </m:r>
                    <m:r>
                      <a:rPr lang="en-US" sz="1800" i="1">
                        <a:latin typeface="Cambria Math" charset="0"/>
                      </a:rPr>
                      <m:t>}</m:t>
                    </m:r>
                  </m:oMath>
                </a14:m>
                <a:endParaRPr lang="en-US" sz="1800" dirty="0"/>
              </a:p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Trajectory: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charset="0"/>
                          </a:rPr>
                          <m:t>𝜏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en-US" sz="1800">
                                <a:latin typeface="Cambria Math" charset="0"/>
                              </a:rPr>
                              <m:t>init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/>
                  <a:t> obtained by MPC </a:t>
                </a:r>
              </a:p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Given </a:t>
                </a:r>
                <a:r>
                  <a:rPr lang="en-US" sz="1800" dirty="0"/>
                  <a:t>known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charset="0"/>
                      </a:rPr>
                      <m:t>𝜃</m:t>
                    </m:r>
                  </m:oMath>
                </a14:m>
                <a:r>
                  <a:rPr lang="en-US" sz="1800" dirty="0"/>
                  <a:t> and sample trajectories, </a:t>
                </a:r>
                <a:r>
                  <a:rPr lang="en-US" sz="1800" b="1" dirty="0"/>
                  <a:t>learn</a:t>
                </a: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i="1">
                            <a:latin typeface="Cambria Math" charset="0"/>
                          </a:rPr>
                          <m:t>𝜃</m:t>
                        </m:r>
                      </m:e>
                    </m:acc>
                  </m:oMath>
                </a14:m>
                <a:endParaRPr lang="en-US" sz="1800" b="1" dirty="0"/>
              </a:p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Trajectory (Training) Loss: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800">
                        <a:latin typeface="Cambria Math" charset="0"/>
                      </a:rPr>
                      <m:t>MSE</m:t>
                    </m:r>
                    <m:r>
                      <a:rPr lang="en-US" sz="18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charset="0"/>
                          </a:rPr>
                          <m:t>𝜏</m:t>
                        </m:r>
                      </m:e>
                      <m:sub>
                        <m:r>
                          <a:rPr lang="en-US" sz="1800" i="1">
                            <a:latin typeface="Cambria Math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en-US" sz="1800">
                                <a:latin typeface="Cambria Math" charset="0"/>
                              </a:rPr>
                              <m:t>init</m:t>
                            </m:r>
                          </m:sub>
                        </m:sSub>
                      </m:e>
                    </m:d>
                    <m:r>
                      <a:rPr lang="en-US" sz="1800" i="1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charset="0"/>
                          </a:rPr>
                          <m:t>𝜏</m:t>
                        </m:r>
                      </m:e>
                      <m:sub>
                        <m:acc>
                          <m:accPr>
                            <m:chr m:val="̂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𝜃</m:t>
                            </m:r>
                          </m:e>
                        </m:acc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m:rPr>
                                <m:nor/>
                              </m:rPr>
                              <a:rPr lang="en-US" sz="1800">
                                <a:latin typeface="Cambria Math" charset="0"/>
                              </a:rPr>
                              <m:t>init</m:t>
                            </m:r>
                          </m:sub>
                        </m:sSub>
                      </m:e>
                    </m:d>
                    <m:r>
                      <a:rPr lang="en-US" sz="1800" i="1">
                        <a:latin typeface="Cambria Math" charset="0"/>
                      </a:rPr>
                      <m:t>)</m:t>
                    </m:r>
                  </m:oMath>
                </a14:m>
                <a:endParaRPr lang="en-US" sz="1800" b="1" dirty="0"/>
              </a:p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Model Loss: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800">
                        <a:latin typeface="Cambria Math" charset="0"/>
                      </a:rPr>
                      <m:t>MSE</m:t>
                    </m:r>
                    <m:r>
                      <a:rPr lang="en-US" sz="1800" i="1">
                        <a:latin typeface="Cambria Math" charset="0"/>
                      </a:rPr>
                      <m:t>(</m:t>
                    </m:r>
                    <m:r>
                      <a:rPr lang="en-US" sz="1800" i="1">
                        <a:latin typeface="Cambria Math" charset="0"/>
                      </a:rPr>
                      <m:t>𝜃</m:t>
                    </m:r>
                    <m:r>
                      <a:rPr lang="en-US" sz="1800" i="1">
                        <a:latin typeface="Cambria Math" charset="0"/>
                      </a:rPr>
                      <m:t>, </m:t>
                    </m:r>
                    <m:acc>
                      <m:accPr>
                        <m:chr m:val="̂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i="1">
                            <a:latin typeface="Cambria Math" charset="0"/>
                          </a:rPr>
                          <m:t>𝜃</m:t>
                        </m:r>
                      </m:e>
                    </m:acc>
                    <m:r>
                      <a:rPr lang="en-US" sz="1800" i="1">
                        <a:latin typeface="Cambria Math" charset="0"/>
                      </a:rPr>
                      <m:t>)</m:t>
                    </m:r>
                  </m:oMath>
                </a14:m>
                <a:endParaRPr lang="en-US" sz="1800" b="1" dirty="0"/>
              </a:p>
              <a:p>
                <a:pPr>
                  <a:spcBef>
                    <a:spcPts val="0"/>
                  </a:spcBef>
                </a:pPr>
                <a:endParaRPr lang="en-US" b="1" dirty="0"/>
              </a:p>
              <a:p>
                <a:pPr>
                  <a:spcBef>
                    <a:spcPts val="0"/>
                  </a:spcBef>
                </a:pPr>
                <a:endParaRPr lang="en-US" b="1" dirty="0"/>
              </a:p>
              <a:p>
                <a:pPr>
                  <a:spcBef>
                    <a:spcPts val="0"/>
                  </a:spcBef>
                </a:pPr>
                <a:endParaRPr lang="en-US" b="1" dirty="0"/>
              </a:p>
              <a:p>
                <a:pPr>
                  <a:spcBef>
                    <a:spcPts val="0"/>
                  </a:spcBef>
                </a:pPr>
                <a:endParaRPr lang="en-US" b="1" dirty="0"/>
              </a:p>
              <a:p>
                <a:pPr>
                  <a:spcBef>
                    <a:spcPts val="0"/>
                  </a:spcBef>
                </a:pPr>
                <a:endParaRPr lang="en-US" b="1" dirty="0"/>
              </a:p>
              <a:p>
                <a:pPr>
                  <a:spcBef>
                    <a:spcPts val="0"/>
                  </a:spcBef>
                </a:pPr>
                <a:endParaRPr lang="en-US" b="1" dirty="0"/>
              </a:p>
              <a:p>
                <a:pPr>
                  <a:spcBef>
                    <a:spcPts val="0"/>
                  </a:spcBef>
                </a:pPr>
                <a:endParaRPr lang="en-US" b="1" dirty="0"/>
              </a:p>
              <a:p>
                <a:pPr>
                  <a:spcBef>
                    <a:spcPts val="0"/>
                  </a:spcBef>
                </a:pPr>
                <a:endParaRPr lang="en-US" b="1" dirty="0"/>
              </a:p>
              <a:p>
                <a:pPr>
                  <a:spcBef>
                    <a:spcPts val="0"/>
                  </a:spcBef>
                </a:pPr>
                <a:endParaRPr lang="en-US" b="1" dirty="0"/>
              </a:p>
              <a:p>
                <a:pPr>
                  <a:spcBef>
                    <a:spcPts val="0"/>
                  </a:spcBef>
                </a:pPr>
                <a:r>
                  <a:rPr lang="en-US" sz="1800" dirty="0"/>
                  <a:t>Not guaranteed to converge, but a good sanity check that it does in small cases.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827F51-7E92-F448-ADDC-EB530220163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200150"/>
                <a:ext cx="8229600" cy="4926014"/>
              </a:xfrm>
              <a:blipFill>
                <a:blip r:embed="rId2"/>
                <a:stretch>
                  <a:fillRect l="-617" t="-515" b="-5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502B4-259A-7C4C-AFDF-A3220582A58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DCD1D-57F1-7D44-A805-C490E5C7BB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EF426-467A-4D46-B0DE-520E016EA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D00791-7332-1641-8E2B-52E827C4F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1093" y="3525219"/>
            <a:ext cx="4701813" cy="213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831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06EC9-B31B-B14D-9525-F17DDE333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Pendulum Control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BEEA69E-7E5B-4049-A109-1BD95979D2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9018" y="1417638"/>
            <a:ext cx="4525963" cy="452596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39AA3B-DB21-904B-A1B5-812B1A86D3D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02264-9860-8742-96D8-31F8FF77F6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9DD3F-A1FD-8447-BB9B-AAB49C5C2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868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E1258-A598-074A-A6CF-2ACCCD4D5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153" y="202922"/>
            <a:ext cx="8767482" cy="1143000"/>
          </a:xfrm>
        </p:spPr>
        <p:txBody>
          <a:bodyPr>
            <a:noAutofit/>
          </a:bodyPr>
          <a:lstStyle/>
          <a:p>
            <a:r>
              <a:rPr lang="en-US" sz="3600" dirty="0"/>
              <a:t>Imitation learning with the pendulum/cartpole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0781F-852F-224A-A740-F9E741750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153" y="1311276"/>
            <a:ext cx="8767482" cy="4525963"/>
          </a:xfrm>
        </p:spPr>
        <p:txBody>
          <a:bodyPr/>
          <a:lstStyle/>
          <a:p>
            <a:r>
              <a:rPr lang="en-US" dirty="0"/>
              <a:t>Again optimizes the imitation loss with respect to the controller’s parameters</a:t>
            </a:r>
          </a:p>
          <a:p>
            <a:r>
              <a:rPr lang="en-US" dirty="0"/>
              <a:t>Using </a:t>
            </a:r>
            <a:r>
              <a:rPr lang="en-US" b="1" dirty="0"/>
              <a:t>only action trajectories </a:t>
            </a:r>
            <a:r>
              <a:rPr lang="en-US" dirty="0"/>
              <a:t>we can recover the true parameters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1A24B-FBB8-CE41-8EF4-126AA715EF3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D218F-39C5-954F-806B-22C816533C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26390-6C6B-8F41-99DA-91818ED61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674532-C5BB-8F47-A220-E940588B5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8" y="2454276"/>
            <a:ext cx="9144000" cy="373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776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25E25-F042-3945-9DDB-ED33F206E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26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Optimizing the task loss is often better than </a:t>
            </a:r>
            <a:r>
              <a:rPr lang="en-US" dirty="0" err="1"/>
              <a:t>SysID</a:t>
            </a:r>
            <a:r>
              <a:rPr lang="en-US" dirty="0"/>
              <a:t> in the unrealizable case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75FC0-8736-1040-9852-088EAD68D87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404A7-4513-E141-991B-199BAE23EB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48011-1F8B-7E4F-817F-8BA94C7F9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5969DB-350D-934A-91DB-7F905E52E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82023"/>
            <a:ext cx="9144000" cy="250771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C8D7115-8E65-E747-A79F-6D05228AE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259" y="1417638"/>
            <a:ext cx="8767482" cy="764385"/>
          </a:xfrm>
        </p:spPr>
        <p:txBody>
          <a:bodyPr/>
          <a:lstStyle/>
          <a:p>
            <a:r>
              <a:rPr lang="en-US" b="1" dirty="0"/>
              <a:t>True System: </a:t>
            </a:r>
            <a:r>
              <a:rPr lang="en-US" dirty="0"/>
              <a:t>Pendulum environment with noise (damping and a wind force)</a:t>
            </a:r>
            <a:br>
              <a:rPr lang="en-US" dirty="0"/>
            </a:br>
            <a:r>
              <a:rPr lang="en-US" b="1" dirty="0"/>
              <a:t>Approximate Model</a:t>
            </a:r>
            <a:r>
              <a:rPr lang="en-US" dirty="0"/>
              <a:t>: Pendulum without the noise terms</a:t>
            </a:r>
          </a:p>
        </p:txBody>
      </p:sp>
      <p:sp>
        <p:nvSpPr>
          <p:cNvPr id="3" name="5-Point Star 2">
            <a:extLst>
              <a:ext uri="{FF2B5EF4-FFF2-40B4-BE49-F238E27FC236}">
                <a16:creationId xmlns:a16="http://schemas.microsoft.com/office/drawing/2014/main" id="{BF9C9988-BC1C-F54B-8894-8CC4FC6C9E17}"/>
              </a:ext>
            </a:extLst>
          </p:cNvPr>
          <p:cNvSpPr/>
          <p:nvPr/>
        </p:nvSpPr>
        <p:spPr>
          <a:xfrm>
            <a:off x="3843242" y="5879036"/>
            <a:ext cx="309716" cy="309716"/>
          </a:xfrm>
          <a:prstGeom prst="star5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AA2FA8D-D041-B644-A8D5-40A889BBBA82}"/>
              </a:ext>
            </a:extLst>
          </p:cNvPr>
          <p:cNvSpPr txBox="1">
            <a:spLocks/>
          </p:cNvSpPr>
          <p:nvPr/>
        </p:nvSpPr>
        <p:spPr>
          <a:xfrm>
            <a:off x="2732932" y="5885227"/>
            <a:ext cx="1427859" cy="4496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True Model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F598FF5F-22FB-BF4A-B0A0-D1DC7FB5DB5E}"/>
              </a:ext>
            </a:extLst>
          </p:cNvPr>
          <p:cNvSpPr/>
          <p:nvPr/>
        </p:nvSpPr>
        <p:spPr>
          <a:xfrm>
            <a:off x="3918208" y="4900798"/>
            <a:ext cx="3495921" cy="1222993"/>
          </a:xfrm>
          <a:custGeom>
            <a:avLst/>
            <a:gdLst>
              <a:gd name="connsiteX0" fmla="*/ 34312 w 1732653"/>
              <a:gd name="connsiteY0" fmla="*/ 318702 h 1161518"/>
              <a:gd name="connsiteX1" fmla="*/ 668493 w 1732653"/>
              <a:gd name="connsiteY1" fmla="*/ 436689 h 1161518"/>
              <a:gd name="connsiteX2" fmla="*/ 801228 w 1732653"/>
              <a:gd name="connsiteY2" fmla="*/ 1100367 h 1161518"/>
              <a:gd name="connsiteX3" fmla="*/ 1700880 w 1732653"/>
              <a:gd name="connsiteY3" fmla="*/ 1026625 h 1161518"/>
              <a:gd name="connsiteX4" fmla="*/ 1405912 w 1732653"/>
              <a:gd name="connsiteY4" fmla="*/ 171218 h 1161518"/>
              <a:gd name="connsiteX5" fmla="*/ 226041 w 1732653"/>
              <a:gd name="connsiteY5" fmla="*/ 8986 h 1161518"/>
              <a:gd name="connsiteX6" fmla="*/ 34312 w 1732653"/>
              <a:gd name="connsiteY6" fmla="*/ 318702 h 1161518"/>
              <a:gd name="connsiteX0" fmla="*/ 34312 w 3445076"/>
              <a:gd name="connsiteY0" fmla="*/ 318702 h 1128749"/>
              <a:gd name="connsiteX1" fmla="*/ 668493 w 3445076"/>
              <a:gd name="connsiteY1" fmla="*/ 436689 h 1128749"/>
              <a:gd name="connsiteX2" fmla="*/ 801228 w 3445076"/>
              <a:gd name="connsiteY2" fmla="*/ 1100367 h 1128749"/>
              <a:gd name="connsiteX3" fmla="*/ 3441189 w 3445076"/>
              <a:gd name="connsiteY3" fmla="*/ 923386 h 1128749"/>
              <a:gd name="connsiteX4" fmla="*/ 1405912 w 3445076"/>
              <a:gd name="connsiteY4" fmla="*/ 171218 h 1128749"/>
              <a:gd name="connsiteX5" fmla="*/ 226041 w 3445076"/>
              <a:gd name="connsiteY5" fmla="*/ 8986 h 1128749"/>
              <a:gd name="connsiteX6" fmla="*/ 34312 w 3445076"/>
              <a:gd name="connsiteY6" fmla="*/ 318702 h 1128749"/>
              <a:gd name="connsiteX0" fmla="*/ 63853 w 3494695"/>
              <a:gd name="connsiteY0" fmla="*/ 408618 h 1222993"/>
              <a:gd name="connsiteX1" fmla="*/ 698034 w 3494695"/>
              <a:gd name="connsiteY1" fmla="*/ 526605 h 1222993"/>
              <a:gd name="connsiteX2" fmla="*/ 830769 w 3494695"/>
              <a:gd name="connsiteY2" fmla="*/ 1190283 h 1222993"/>
              <a:gd name="connsiteX3" fmla="*/ 3470730 w 3494695"/>
              <a:gd name="connsiteY3" fmla="*/ 1013302 h 1222993"/>
              <a:gd name="connsiteX4" fmla="*/ 2128627 w 3494695"/>
              <a:gd name="connsiteY4" fmla="*/ 84153 h 1222993"/>
              <a:gd name="connsiteX5" fmla="*/ 255582 w 3494695"/>
              <a:gd name="connsiteY5" fmla="*/ 98902 h 1222993"/>
              <a:gd name="connsiteX6" fmla="*/ 63853 w 3494695"/>
              <a:gd name="connsiteY6" fmla="*/ 408618 h 1222993"/>
              <a:gd name="connsiteX0" fmla="*/ 63853 w 3495921"/>
              <a:gd name="connsiteY0" fmla="*/ 408618 h 1222993"/>
              <a:gd name="connsiteX1" fmla="*/ 698034 w 3495921"/>
              <a:gd name="connsiteY1" fmla="*/ 526605 h 1222993"/>
              <a:gd name="connsiteX2" fmla="*/ 830769 w 3495921"/>
              <a:gd name="connsiteY2" fmla="*/ 1190283 h 1222993"/>
              <a:gd name="connsiteX3" fmla="*/ 3470730 w 3495921"/>
              <a:gd name="connsiteY3" fmla="*/ 1013302 h 1222993"/>
              <a:gd name="connsiteX4" fmla="*/ 2128627 w 3495921"/>
              <a:gd name="connsiteY4" fmla="*/ 84153 h 1222993"/>
              <a:gd name="connsiteX5" fmla="*/ 255582 w 3495921"/>
              <a:gd name="connsiteY5" fmla="*/ 98902 h 1222993"/>
              <a:gd name="connsiteX6" fmla="*/ 63853 w 3495921"/>
              <a:gd name="connsiteY6" fmla="*/ 408618 h 1222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95921" h="1222993">
                <a:moveTo>
                  <a:pt x="63853" y="408618"/>
                </a:moveTo>
                <a:cubicBezTo>
                  <a:pt x="137595" y="479902"/>
                  <a:pt x="570215" y="396327"/>
                  <a:pt x="698034" y="526605"/>
                </a:cubicBezTo>
                <a:cubicBezTo>
                  <a:pt x="825853" y="656883"/>
                  <a:pt x="368653" y="1109167"/>
                  <a:pt x="830769" y="1190283"/>
                </a:cubicBezTo>
                <a:cubicBezTo>
                  <a:pt x="1292885" y="1271399"/>
                  <a:pt x="3254420" y="1197657"/>
                  <a:pt x="3470730" y="1013302"/>
                </a:cubicBezTo>
                <a:cubicBezTo>
                  <a:pt x="3687040" y="828947"/>
                  <a:pt x="2448175" y="150521"/>
                  <a:pt x="2128627" y="84153"/>
                </a:cubicBezTo>
                <a:cubicBezTo>
                  <a:pt x="1882821" y="-85453"/>
                  <a:pt x="599711" y="44824"/>
                  <a:pt x="255582" y="98902"/>
                </a:cubicBezTo>
                <a:cubicBezTo>
                  <a:pt x="-88547" y="152980"/>
                  <a:pt x="-9889" y="337334"/>
                  <a:pt x="63853" y="408618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 w="508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>
            <a:extLst>
              <a:ext uri="{FF2B5EF4-FFF2-40B4-BE49-F238E27FC236}">
                <a16:creationId xmlns:a16="http://schemas.microsoft.com/office/drawing/2014/main" id="{E22AE8FB-31AF-104C-9C97-44D662A92601}"/>
              </a:ext>
            </a:extLst>
          </p:cNvPr>
          <p:cNvSpPr/>
          <p:nvPr/>
        </p:nvSpPr>
        <p:spPr>
          <a:xfrm>
            <a:off x="4415364" y="5792757"/>
            <a:ext cx="309716" cy="309716"/>
          </a:xfrm>
          <a:prstGeom prst="star5">
            <a:avLst/>
          </a:prstGeom>
          <a:solidFill>
            <a:srgbClr val="4D88B8"/>
          </a:solidFill>
          <a:ln>
            <a:solidFill>
              <a:srgbClr val="4D88B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5-Point Star 12">
            <a:extLst>
              <a:ext uri="{FF2B5EF4-FFF2-40B4-BE49-F238E27FC236}">
                <a16:creationId xmlns:a16="http://schemas.microsoft.com/office/drawing/2014/main" id="{1630A492-C5B8-C34A-9DEB-8C44EC436E2C}"/>
              </a:ext>
            </a:extLst>
          </p:cNvPr>
          <p:cNvSpPr/>
          <p:nvPr/>
        </p:nvSpPr>
        <p:spPr>
          <a:xfrm>
            <a:off x="3925492" y="5164479"/>
            <a:ext cx="309716" cy="309716"/>
          </a:xfrm>
          <a:prstGeom prst="star5">
            <a:avLst/>
          </a:prstGeom>
          <a:solidFill>
            <a:srgbClr val="98202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03CF302-4C6C-844B-BF36-BD0325031B70}"/>
              </a:ext>
            </a:extLst>
          </p:cNvPr>
          <p:cNvSpPr txBox="1">
            <a:spLocks/>
          </p:cNvSpPr>
          <p:nvPr/>
        </p:nvSpPr>
        <p:spPr>
          <a:xfrm>
            <a:off x="4974910" y="5059098"/>
            <a:ext cx="1699516" cy="8301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Approximate Model Class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6A42785-EAB0-874A-A710-410D6293A87C}"/>
              </a:ext>
            </a:extLst>
          </p:cNvPr>
          <p:cNvSpPr txBox="1">
            <a:spLocks/>
          </p:cNvSpPr>
          <p:nvPr/>
        </p:nvSpPr>
        <p:spPr>
          <a:xfrm>
            <a:off x="1675357" y="5166261"/>
            <a:ext cx="2307229" cy="507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Best Imitation Loss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AD50A12-79A1-CF49-A88E-07C2FCF59749}"/>
              </a:ext>
            </a:extLst>
          </p:cNvPr>
          <p:cNvSpPr txBox="1">
            <a:spLocks/>
          </p:cNvSpPr>
          <p:nvPr/>
        </p:nvSpPr>
        <p:spPr>
          <a:xfrm>
            <a:off x="4695583" y="5811487"/>
            <a:ext cx="1670729" cy="434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Best MSE</a:t>
            </a:r>
          </a:p>
        </p:txBody>
      </p:sp>
    </p:spTree>
    <p:extLst>
      <p:ext uri="{BB962C8B-B14F-4D97-AF65-F5344CB8AC3E}">
        <p14:creationId xmlns:p14="http://schemas.microsoft.com/office/powerpoint/2010/main" val="2543982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2">
            <a:extLst>
              <a:ext uri="{FF2B5EF4-FFF2-40B4-BE49-F238E27FC236}">
                <a16:creationId xmlns:a16="http://schemas.microsoft.com/office/drawing/2014/main" id="{21E8DB54-C43C-BD44-BE3D-B2289547F683}"/>
              </a:ext>
            </a:extLst>
          </p:cNvPr>
          <p:cNvSpPr txBox="1">
            <a:spLocks/>
          </p:cNvSpPr>
          <p:nvPr/>
        </p:nvSpPr>
        <p:spPr>
          <a:xfrm>
            <a:off x="714259" y="2209080"/>
            <a:ext cx="7912156" cy="394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b="1" dirty="0"/>
              <a:t>B. Amos,</a:t>
            </a:r>
            <a:r>
              <a:rPr lang="en-US" sz="1800" dirty="0"/>
              <a:t> I. Rodriguez, J. Sacks, B. Boots, J. Z. Kolter</a:t>
            </a:r>
            <a:endParaRPr lang="en-US" sz="1800" b="1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B23823-3AB0-AA4B-AAA4-F28AF8D33D55}"/>
              </a:ext>
            </a:extLst>
          </p:cNvPr>
          <p:cNvSpPr txBox="1">
            <a:spLocks/>
          </p:cNvSpPr>
          <p:nvPr/>
        </p:nvSpPr>
        <p:spPr>
          <a:xfrm>
            <a:off x="1351881" y="5290356"/>
            <a:ext cx="7200392" cy="827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locuslab.github.io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/mpc.pytorch</a:t>
            </a:r>
            <a:br>
              <a:rPr lang="en-US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github.com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locuslab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/differentiable-mpc</a:t>
            </a:r>
            <a:endParaRPr lang="en-US" dirty="0">
              <a:solidFill>
                <a:schemeClr val="bg2">
                  <a:lumMod val="75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47374AA-84D4-284B-AB3B-A17BAEB4F2A5}"/>
              </a:ext>
            </a:extLst>
          </p:cNvPr>
          <p:cNvCxnSpPr>
            <a:cxnSpLocks/>
          </p:cNvCxnSpPr>
          <p:nvPr/>
        </p:nvCxnSpPr>
        <p:spPr>
          <a:xfrm>
            <a:off x="714259" y="2921799"/>
            <a:ext cx="7912156" cy="0"/>
          </a:xfrm>
          <a:prstGeom prst="line">
            <a:avLst/>
          </a:prstGeom>
          <a:ln w="50800">
            <a:solidFill>
              <a:srgbClr val="374C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ubtitle 2">
            <a:extLst>
              <a:ext uri="{FF2B5EF4-FFF2-40B4-BE49-F238E27FC236}">
                <a16:creationId xmlns:a16="http://schemas.microsoft.com/office/drawing/2014/main" id="{43C5B369-F532-F943-A573-C6EA9E399BBC}"/>
              </a:ext>
            </a:extLst>
          </p:cNvPr>
          <p:cNvSpPr txBox="1">
            <a:spLocks/>
          </p:cNvSpPr>
          <p:nvPr/>
        </p:nvSpPr>
        <p:spPr>
          <a:xfrm>
            <a:off x="677189" y="3253558"/>
            <a:ext cx="7912156" cy="152452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900" b="1" dirty="0"/>
              <a:t>Explicit controllers </a:t>
            </a:r>
            <a:r>
              <a:rPr lang="en-US" sz="1900" dirty="0"/>
              <a:t>can be learned just as any other layer and integrated with larger black-pox policy classes</a:t>
            </a:r>
          </a:p>
          <a:p>
            <a:pPr>
              <a:spcBef>
                <a:spcPts val="0"/>
              </a:spcBef>
            </a:pPr>
            <a:endParaRPr lang="en-US" sz="1900" dirty="0"/>
          </a:p>
          <a:p>
            <a:pPr>
              <a:spcBef>
                <a:spcPts val="0"/>
              </a:spcBef>
            </a:pPr>
            <a:r>
              <a:rPr lang="en-US" sz="1900" b="1" dirty="0"/>
              <a:t>Directly optimizing the task loss </a:t>
            </a:r>
            <a:r>
              <a:rPr lang="en-US" sz="1900" dirty="0"/>
              <a:t>of controllers is important to do in addition to standard system identification once a task is known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7A7DB16-7FD7-1B46-8590-ACE21C8DDEA1}"/>
              </a:ext>
            </a:extLst>
          </p:cNvPr>
          <p:cNvGrpSpPr/>
          <p:nvPr/>
        </p:nvGrpSpPr>
        <p:grpSpPr>
          <a:xfrm>
            <a:off x="714259" y="170922"/>
            <a:ext cx="7912156" cy="1931537"/>
            <a:chOff x="714259" y="170922"/>
            <a:chExt cx="7912156" cy="1931537"/>
          </a:xfrm>
        </p:grpSpPr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407A76A1-69C1-AB47-BFBC-A61DAB90B4EB}"/>
                </a:ext>
              </a:extLst>
            </p:cNvPr>
            <p:cNvSpPr txBox="1">
              <a:spLocks/>
            </p:cNvSpPr>
            <p:nvPr/>
          </p:nvSpPr>
          <p:spPr>
            <a:xfrm>
              <a:off x="714259" y="671865"/>
              <a:ext cx="7912156" cy="1430594"/>
            </a:xfrm>
            <a:prstGeom prst="rect">
              <a:avLst/>
            </a:prstGeom>
            <a:ln w="76200">
              <a:solidFill>
                <a:srgbClr val="374D81"/>
              </a:solidFill>
            </a:ln>
          </p:spPr>
          <p:txBody>
            <a:bodyPr vert="horz" lIns="91440" tIns="45720" rIns="91440" bIns="45720" rtlCol="0" anchor="ctr">
              <a:normAutofit fontScale="975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b="0" i="0" kern="1200">
                  <a:solidFill>
                    <a:schemeClr val="accent1">
                      <a:lumMod val="75000"/>
                    </a:schemeClr>
                  </a:solidFill>
                  <a:latin typeface="Helvetica Neue Bold Condensed"/>
                  <a:ea typeface="+mj-ea"/>
                  <a:cs typeface="Helvetica Neue Bold Condensed"/>
                </a:defRPr>
              </a:lvl1pPr>
            </a:lstStyle>
            <a:p>
              <a:r>
                <a:rPr lang="en-US" b="1" dirty="0"/>
                <a:t>Differentiable MPC for End-to-End Planning and Control</a:t>
              </a:r>
              <a:endParaRPr lang="en-US" sz="5400" dirty="0"/>
            </a:p>
          </p:txBody>
        </p:sp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7AC07EAE-D74A-6146-A14C-705951A8B444}"/>
                </a:ext>
              </a:extLst>
            </p:cNvPr>
            <p:cNvSpPr txBox="1">
              <a:spLocks/>
            </p:cNvSpPr>
            <p:nvPr/>
          </p:nvSpPr>
          <p:spPr>
            <a:xfrm>
              <a:off x="6553200" y="170922"/>
              <a:ext cx="2073215" cy="500943"/>
            </a:xfrm>
            <a:prstGeom prst="rect">
              <a:avLst/>
            </a:prstGeom>
            <a:solidFill>
              <a:srgbClr val="374C81"/>
            </a:solidFill>
            <a:ln w="76200">
              <a:solidFill>
                <a:srgbClr val="374D81"/>
              </a:solidFill>
            </a:ln>
          </p:spPr>
          <p:txBody>
            <a:bodyPr vert="horz" lIns="91440" tIns="45720" rIns="91440" bIns="45720" rtlCol="0" anchor="ctr">
              <a:normAutofit fontScale="97500" lnSpcReduction="10000"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b="0" i="0" kern="1200">
                  <a:solidFill>
                    <a:schemeClr val="accent1">
                      <a:lumMod val="75000"/>
                    </a:schemeClr>
                  </a:solidFill>
                  <a:latin typeface="Helvetica Neue Bold Condensed"/>
                  <a:ea typeface="+mj-ea"/>
                  <a:cs typeface="Helvetica Neue Bold Condensed"/>
                </a:defRPr>
              </a:lvl1pPr>
            </a:lstStyle>
            <a:p>
              <a:r>
                <a:rPr lang="en-US" sz="2800" b="1" dirty="0" err="1">
                  <a:solidFill>
                    <a:schemeClr val="bg1"/>
                  </a:solidFill>
                </a:rPr>
                <a:t>NeurIPS</a:t>
              </a:r>
              <a:r>
                <a:rPr lang="en-US" sz="2800" b="1" dirty="0">
                  <a:solidFill>
                    <a:schemeClr val="bg1"/>
                  </a:solidFill>
                </a:rPr>
                <a:t> 2018</a:t>
              </a:r>
              <a:endParaRPr lang="en-US" sz="36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423E4AF-D60D-4744-9F0F-E530EE156497}"/>
              </a:ext>
            </a:extLst>
          </p:cNvPr>
          <p:cNvCxnSpPr>
            <a:cxnSpLocks/>
          </p:cNvCxnSpPr>
          <p:nvPr/>
        </p:nvCxnSpPr>
        <p:spPr>
          <a:xfrm>
            <a:off x="714259" y="5109837"/>
            <a:ext cx="7912156" cy="0"/>
          </a:xfrm>
          <a:prstGeom prst="line">
            <a:avLst/>
          </a:prstGeom>
          <a:ln w="50800">
            <a:solidFill>
              <a:srgbClr val="374C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A7683B-39B4-504C-A550-7DB2DE3ADA2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189837-A9A7-CA4C-979B-B8EACA51D4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7628280-93C4-8B44-BE4B-E9FED653A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14</a:t>
            </a:fld>
            <a:endParaRPr lang="en-US"/>
          </a:p>
        </p:txBody>
      </p:sp>
      <p:pic>
        <p:nvPicPr>
          <p:cNvPr id="25" name="Picture 1" descr="page1image2929280">
            <a:extLst>
              <a:ext uri="{FF2B5EF4-FFF2-40B4-BE49-F238E27FC236}">
                <a16:creationId xmlns:a16="http://schemas.microsoft.com/office/drawing/2014/main" id="{1D89BA35-A1C2-0348-9060-229BAA83C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059" y="5413248"/>
            <a:ext cx="459536" cy="448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0322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2FFBC-8C63-3549-ABFC-A3EA02734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Should RL policies have a system dynamics model or not?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273E5-0BFF-CA48-BF4F-72E224C78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245" y="3999077"/>
            <a:ext cx="8229600" cy="214021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b="1" dirty="0"/>
              <a:t>Model-free RL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rgbClr val="00B050"/>
                </a:solidFill>
              </a:rPr>
              <a:t>More general, doesn’t make as many assumptions about the world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rgbClr val="98202C"/>
                </a:solidFill>
              </a:rPr>
              <a:t>Rife with poor data efficiency and learning stability issues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b="1" dirty="0"/>
              <a:t>Model-based RL (or control)</a:t>
            </a:r>
          </a:p>
          <a:p>
            <a:pPr>
              <a:spcBef>
                <a:spcPts val="0"/>
              </a:spcBef>
            </a:pPr>
            <a:r>
              <a:rPr lang="en-US" dirty="0">
                <a:solidFill>
                  <a:srgbClr val="00B050"/>
                </a:solidFill>
              </a:rPr>
              <a:t>A useful prior on the world </a:t>
            </a:r>
            <a:r>
              <a:rPr lang="en-US" dirty="0">
                <a:solidFill>
                  <a:srgbClr val="98202C"/>
                </a:solidFill>
              </a:rPr>
              <a:t>if it lies within your set of assumptions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C48C8-91E4-3644-95CA-B46CDF51503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811F7-9F3C-A449-B1DD-D095FE9F71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06D75-041A-FB40-BD53-722D70F7D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2191321-DD93-5B48-9B44-A84FF6E93DA2}"/>
              </a:ext>
            </a:extLst>
          </p:cNvPr>
          <p:cNvSpPr/>
          <p:nvPr/>
        </p:nvSpPr>
        <p:spPr>
          <a:xfrm>
            <a:off x="386245" y="2381951"/>
            <a:ext cx="1283990" cy="7563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State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D2B80C1D-C264-ED49-AC04-2C1E903A4F28}"/>
              </a:ext>
            </a:extLst>
          </p:cNvPr>
          <p:cNvSpPr/>
          <p:nvPr/>
        </p:nvSpPr>
        <p:spPr>
          <a:xfrm>
            <a:off x="1670236" y="2416124"/>
            <a:ext cx="764046" cy="605481"/>
          </a:xfrm>
          <a:prstGeom prst="rightArrow">
            <a:avLst>
              <a:gd name="adj1" fmla="val 29592"/>
              <a:gd name="adj2" fmla="val 50000"/>
            </a:avLst>
          </a:prstGeom>
          <a:solidFill>
            <a:srgbClr val="374C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D5F795-C598-774B-8079-646D147C2612}"/>
              </a:ext>
            </a:extLst>
          </p:cNvPr>
          <p:cNvSpPr/>
          <p:nvPr/>
        </p:nvSpPr>
        <p:spPr>
          <a:xfrm>
            <a:off x="7549980" y="2381951"/>
            <a:ext cx="1283990" cy="7563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Action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AD4AD60-A21E-0F46-98C3-0A1B84F47C05}"/>
              </a:ext>
            </a:extLst>
          </p:cNvPr>
          <p:cNvSpPr/>
          <p:nvPr/>
        </p:nvSpPr>
        <p:spPr>
          <a:xfrm>
            <a:off x="2494841" y="1736127"/>
            <a:ext cx="4265153" cy="1965474"/>
          </a:xfrm>
          <a:prstGeom prst="roundRect">
            <a:avLst/>
          </a:prstGeom>
          <a:noFill/>
          <a:ln w="38100"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59F7F0-22EC-4A4C-9AE0-C3DF631CFA7D}"/>
              </a:ext>
            </a:extLst>
          </p:cNvPr>
          <p:cNvSpPr txBox="1"/>
          <p:nvPr/>
        </p:nvSpPr>
        <p:spPr>
          <a:xfrm>
            <a:off x="2590800" y="1778275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Policy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CE35F965-C7F4-8541-9724-DD70191F1CB0}"/>
              </a:ext>
            </a:extLst>
          </p:cNvPr>
          <p:cNvSpPr/>
          <p:nvPr/>
        </p:nvSpPr>
        <p:spPr>
          <a:xfrm>
            <a:off x="6785934" y="2381951"/>
            <a:ext cx="764046" cy="605481"/>
          </a:xfrm>
          <a:prstGeom prst="rightArrow">
            <a:avLst>
              <a:gd name="adj1" fmla="val 29592"/>
              <a:gd name="adj2" fmla="val 50000"/>
            </a:avLst>
          </a:prstGeom>
          <a:solidFill>
            <a:srgbClr val="374C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F63F78-EDA8-F447-9934-A468EB0F74B1}"/>
              </a:ext>
            </a:extLst>
          </p:cNvPr>
          <p:cNvSpPr/>
          <p:nvPr/>
        </p:nvSpPr>
        <p:spPr>
          <a:xfrm>
            <a:off x="3904613" y="1827703"/>
            <a:ext cx="1334774" cy="66107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08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Neural Network(s)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F655EDF-E7D0-1540-96C7-632DD7215E52}"/>
              </a:ext>
            </a:extLst>
          </p:cNvPr>
          <p:cNvSpPr/>
          <p:nvPr/>
        </p:nvSpPr>
        <p:spPr>
          <a:xfrm>
            <a:off x="4890229" y="2923911"/>
            <a:ext cx="1223430" cy="66107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0800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Future Plan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2D453F-FE66-8F46-8F4F-1938E4190FA9}"/>
              </a:ext>
            </a:extLst>
          </p:cNvPr>
          <p:cNvSpPr/>
          <p:nvPr/>
        </p:nvSpPr>
        <p:spPr>
          <a:xfrm>
            <a:off x="2942460" y="2921262"/>
            <a:ext cx="1223430" cy="66107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0800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System Dynamics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4CEFE7E-0AD8-8642-8129-CCEBA1B80C28}"/>
              </a:ext>
            </a:extLst>
          </p:cNvPr>
          <p:cNvCxnSpPr>
            <a:cxnSpLocks/>
            <a:endCxn id="20" idx="2"/>
          </p:cNvCxnSpPr>
          <p:nvPr/>
        </p:nvCxnSpPr>
        <p:spPr>
          <a:xfrm flipV="1">
            <a:off x="4164227" y="2488779"/>
            <a:ext cx="407773" cy="409480"/>
          </a:xfrm>
          <a:prstGeom prst="straightConnector1">
            <a:avLst/>
          </a:prstGeom>
          <a:ln w="50800">
            <a:solidFill>
              <a:srgbClr val="374C8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DC40063-C582-B947-A60A-41BD056261A2}"/>
              </a:ext>
            </a:extLst>
          </p:cNvPr>
          <p:cNvCxnSpPr>
            <a:cxnSpLocks/>
            <a:endCxn id="20" idx="2"/>
          </p:cNvCxnSpPr>
          <p:nvPr/>
        </p:nvCxnSpPr>
        <p:spPr>
          <a:xfrm flipH="1" flipV="1">
            <a:off x="4572000" y="2488779"/>
            <a:ext cx="365359" cy="432483"/>
          </a:xfrm>
          <a:prstGeom prst="straightConnector1">
            <a:avLst/>
          </a:prstGeom>
          <a:ln w="50800">
            <a:solidFill>
              <a:srgbClr val="374C8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C1838F9-C26E-9A4F-8C6E-FE457554548A}"/>
              </a:ext>
            </a:extLst>
          </p:cNvPr>
          <p:cNvCxnSpPr>
            <a:cxnSpLocks/>
          </p:cNvCxnSpPr>
          <p:nvPr/>
        </p:nvCxnSpPr>
        <p:spPr>
          <a:xfrm flipV="1">
            <a:off x="4164227" y="2955968"/>
            <a:ext cx="732663" cy="16430"/>
          </a:xfrm>
          <a:prstGeom prst="straightConnector1">
            <a:avLst/>
          </a:prstGeom>
          <a:ln w="50800">
            <a:solidFill>
              <a:srgbClr val="374C8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792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654BE-AC3A-324E-955B-2380B66C9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6" y="251011"/>
            <a:ext cx="8831482" cy="1201271"/>
          </a:xfrm>
        </p:spPr>
        <p:txBody>
          <a:bodyPr>
            <a:normAutofit/>
          </a:bodyPr>
          <a:lstStyle/>
          <a:p>
            <a:r>
              <a:rPr lang="en-US" sz="3600" dirty="0"/>
              <a:t>Combining model-based and model-free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3252-E791-A943-8B40-D152CEBCC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46" y="1577787"/>
            <a:ext cx="8831482" cy="445230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Recently there has been a lot of interest in model-based priors for model-free reinforcement learning: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 marL="463550">
              <a:spcBef>
                <a:spcPts val="0"/>
              </a:spcBef>
            </a:pP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Among others: Dyna-Q (Sutton, 1990), GPS (Levine and Koltun, 2013), Imagination-Augmented Agents (Weber et al., 2017), Value Iteration Networks (Tamar et al., 2016), </a:t>
            </a:r>
            <a:r>
              <a:rPr 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TreeQN</a:t>
            </a: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(Farquhar et al., 2017)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These typically involve:</a:t>
            </a:r>
          </a:p>
          <a:p>
            <a:pPr marL="295275" indent="-295275">
              <a:spcBef>
                <a:spcPts val="0"/>
              </a:spcBef>
              <a:buFont typeface="+mj-lt"/>
              <a:buAutoNum type="arabicPeriod"/>
            </a:pPr>
            <a:r>
              <a:rPr lang="en-US" b="1" dirty="0"/>
              <a:t>Using an RNN: </a:t>
            </a:r>
            <a:r>
              <a:rPr lang="en-US" dirty="0"/>
              <a:t>Efficient but not as expressive and general as MPC/</a:t>
            </a:r>
            <a:r>
              <a:rPr lang="en-US" dirty="0" err="1"/>
              <a:t>iLQR</a:t>
            </a:r>
            <a:endParaRPr lang="en-US" dirty="0"/>
          </a:p>
          <a:p>
            <a:pPr marL="295275" indent="-295275">
              <a:spcBef>
                <a:spcPts val="0"/>
              </a:spcBef>
              <a:buFont typeface="+mj-lt"/>
              <a:buAutoNum type="arabicPeriod"/>
            </a:pPr>
            <a:r>
              <a:rPr lang="en-US" b="1" dirty="0"/>
              <a:t>Unrolling an LQR or gradient-based solver:</a:t>
            </a:r>
            <a:r>
              <a:rPr lang="en-US" dirty="0"/>
              <a:t> Expressive/general but inefficient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b="1" dirty="0"/>
              <a:t>Our approach: </a:t>
            </a:r>
            <a:r>
              <a:rPr lang="en-US" dirty="0"/>
              <a:t>Differentiable Model-Predictive Control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Explicitly </a:t>
            </a:r>
            <a:r>
              <a:rPr lang="en-US" dirty="0"/>
              <a:t>solves a control problem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CA549-771D-6B41-BA8B-39B1DF80E1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3437F-A972-7A45-B6A1-C4AD09F19D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2C34D-B8DD-1C45-8108-8256B7BAB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6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698AE8E5-CADC-174C-AFD7-1C0FF495078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606040" y="2400300"/>
                <a:ext cx="3971474" cy="1828800"/>
              </a:xfrm>
              <a:prstGeom prst="rect">
                <a:avLst/>
              </a:prstGeom>
              <a:ln w="38100">
                <a:noFill/>
              </a:ln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457200" rtl="0" eaLnBrk="1" latinLnBrk="0" hangingPunct="1">
                  <a:spcBef>
                    <a:spcPts val="2800"/>
                  </a:spcBef>
                  <a:buFontTx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1pPr>
                <a:lvl2pPr marL="457200" indent="0" algn="l" defTabSz="457200" rtl="0" eaLnBrk="1" latinLnBrk="0" hangingPunct="1">
                  <a:spcBef>
                    <a:spcPts val="0"/>
                  </a:spcBef>
                  <a:buFont typeface="Arial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2pPr>
                <a:lvl3pPr marL="914400" indent="0" algn="l" defTabSz="457200" rtl="0" eaLnBrk="1" latinLnBrk="0" hangingPunct="1">
                  <a:spcBef>
                    <a:spcPct val="20000"/>
                  </a:spcBef>
                  <a:buFont typeface="Lucida Grande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3pPr>
                <a:lvl4pPr marL="1371600" indent="0" algn="l" defTabSz="457200" rtl="0" eaLnBrk="1" latinLnBrk="0" hangingPunct="1">
                  <a:spcBef>
                    <a:spcPct val="20000"/>
                  </a:spcBef>
                  <a:buFont typeface="Wingdings" charset="2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4pPr>
                <a:lvl5pPr marL="1828800" indent="0" algn="l" defTabSz="457200" rtl="0" eaLnBrk="1" latinLnBrk="0" hangingPunct="1">
                  <a:spcBef>
                    <a:spcPts val="0"/>
                  </a:spcBef>
                  <a:buFont typeface="Arial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1: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  <m:sup>
                          <m:r>
                            <a:rPr lang="en-US" i="1">
                              <a:latin typeface="Cambria Math" charset="0"/>
                            </a:rPr>
                            <m:t>⋆</m:t>
                          </m:r>
                        </m:sup>
                      </m:sSubSup>
                      <m:r>
                        <a:rPr lang="en-US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1:</m:t>
                                  </m:r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r>
                            <m:rPr>
                              <m:nor/>
                            </m:rPr>
                            <a:rPr lang="en-US">
                              <a:latin typeface="Cambria Math" charset="0"/>
                            </a:rPr>
                            <m:t>  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sub>
                              </m:s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e>
                                <m:sub>
                                  <m: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func>
                    </m:oMath>
                    <m:oMath xmlns:m="http://schemas.openxmlformats.org/officeDocument/2006/math">
                      <m:r>
                        <a:rPr lang="en-US">
                          <a:latin typeface="Cambria Math" charset="0"/>
                        </a:rPr>
                        <m:t>     </m:t>
                      </m:r>
                      <m:r>
                        <m:rPr>
                          <m:nor/>
                        </m:rPr>
                        <a:rPr lang="en-US">
                          <a:latin typeface="Cambria Math" charset="0"/>
                        </a:rPr>
                        <m:t>subject</m:t>
                      </m:r>
                      <m:r>
                        <m:rPr>
                          <m:nor/>
                        </m:rPr>
                        <a:rPr lang="en-US">
                          <a:latin typeface="Cambria Math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>
                          <a:latin typeface="Cambria Math" charset="0"/>
                        </a:rPr>
                        <m:t>to</m:t>
                      </m:r>
                      <m:r>
                        <m:rPr>
                          <m:nor/>
                        </m:rPr>
                        <a:rPr lang="en-US">
                          <a:latin typeface="Cambria Math" charset="0"/>
                        </a:rPr>
                        <m:t>  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𝑖𝑛𝑖𝑡</m:t>
                          </m:r>
                        </m:sub>
                      </m:sSub>
                    </m:oMath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                          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𝜏</m:t>
                              </m:r>
                            </m:e>
                            <m:sub>
                              <m:r>
                                <a:rPr lang="en-US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                          </m:t>
                      </m:r>
                      <m:bar>
                        <m:bar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bar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bar>
                      <m:r>
                        <a:rPr lang="en-US" i="1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≤</m:t>
                      </m:r>
                      <m:bar>
                        <m:barPr>
                          <m:pos m:val="top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bar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bar>
                    </m:oMath>
                  </m:oMathPara>
                </a14:m>
                <a:endParaRPr lang="en-US" i="1" dirty="0">
                  <a:latin typeface="Cambria Math" charset="0"/>
                </a:endParaRPr>
              </a:p>
            </p:txBody>
          </p:sp>
        </mc:Choice>
        <mc:Fallback xmlns="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698AE8E5-CADC-174C-AFD7-1C0FF49507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06040" y="2400300"/>
                <a:ext cx="3971474" cy="1828800"/>
              </a:xfrm>
              <a:prstGeom prst="rect">
                <a:avLst/>
              </a:prstGeom>
              <a:blipFill>
                <a:blip r:embed="rId2"/>
                <a:stretch>
                  <a:fillRect t="-57241" b="-26897"/>
                </a:stretch>
              </a:blipFill>
              <a:ln w="38100"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DFDF8315-E836-AB4A-8C65-BD755B7B5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Our Approach: Model Predictive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BEC95-8212-0A49-8C35-D2ADE3FFD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83016"/>
            <a:ext cx="8229600" cy="1087586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>
                <a:latin typeface="Cambria Math" charset="0"/>
              </a:rPr>
              <a:t>Traditionally  viewed as a pure </a:t>
            </a:r>
            <a:r>
              <a:rPr lang="en-US" b="1" dirty="0">
                <a:latin typeface="Cambria Math" charset="0"/>
              </a:rPr>
              <a:t>planning problem </a:t>
            </a:r>
            <a:r>
              <a:rPr lang="en-US" dirty="0">
                <a:latin typeface="Cambria Math" charset="0"/>
              </a:rPr>
              <a:t>given known (potentially non-convex) </a:t>
            </a:r>
            <a:r>
              <a:rPr lang="en-US" b="1" dirty="0">
                <a:latin typeface="Cambria Math" charset="0"/>
              </a:rPr>
              <a:t>cost</a:t>
            </a:r>
            <a:r>
              <a:rPr lang="en-US" dirty="0">
                <a:latin typeface="Cambria Math" charset="0"/>
              </a:rPr>
              <a:t> and </a:t>
            </a:r>
            <a:r>
              <a:rPr lang="en-US" b="1" dirty="0">
                <a:latin typeface="Cambria Math" charset="0"/>
              </a:rPr>
              <a:t>dynamics</a:t>
            </a:r>
            <a:r>
              <a:rPr lang="en-US" dirty="0">
                <a:latin typeface="Cambria Math" charset="0"/>
              </a:rPr>
              <a:t>:</a:t>
            </a:r>
            <a:endParaRPr lang="en-US" b="0" i="1" dirty="0">
              <a:latin typeface="Cambria Math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E28CE-10F7-294A-B174-0BCFE8BB2E7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452B6-AE18-9E4B-814B-4ABC082C30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671A1-86D7-9B47-8E0E-6E4AF7B7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0737B1-59F0-9C42-979D-364EDCEEBA82}"/>
              </a:ext>
            </a:extLst>
          </p:cNvPr>
          <p:cNvSpPr/>
          <p:nvPr/>
        </p:nvSpPr>
        <p:spPr>
          <a:xfrm>
            <a:off x="5213268" y="2648197"/>
            <a:ext cx="700644" cy="314697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84E241-84AF-3947-9990-05D97BEC9971}"/>
              </a:ext>
            </a:extLst>
          </p:cNvPr>
          <p:cNvSpPr/>
          <p:nvPr/>
        </p:nvSpPr>
        <p:spPr>
          <a:xfrm>
            <a:off x="5361709" y="3509158"/>
            <a:ext cx="676894" cy="308759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524801-3DF6-E343-847B-B0C259CD5523}"/>
              </a:ext>
            </a:extLst>
          </p:cNvPr>
          <p:cNvSpPr txBox="1"/>
          <p:nvPr/>
        </p:nvSpPr>
        <p:spPr>
          <a:xfrm>
            <a:off x="5851636" y="2619672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Cost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B6CBF9-B9B0-3B47-A024-4CCA3AF0C068}"/>
              </a:ext>
            </a:extLst>
          </p:cNvPr>
          <p:cNvSpPr txBox="1"/>
          <p:nvPr/>
        </p:nvSpPr>
        <p:spPr>
          <a:xfrm>
            <a:off x="5983953" y="3476478"/>
            <a:ext cx="1200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Dynamics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8176422-C2C3-824C-A1CC-3D15D23356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7200" y="4321408"/>
                <a:ext cx="8229600" cy="204554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0" indent="0" algn="l" defTabSz="457200" rtl="0" eaLnBrk="1" latinLnBrk="0" hangingPunct="1">
                  <a:spcBef>
                    <a:spcPts val="2800"/>
                  </a:spcBef>
                  <a:buFontTx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1pPr>
                <a:lvl2pPr marL="457200" indent="0" algn="l" defTabSz="457200" rtl="0" eaLnBrk="1" latinLnBrk="0" hangingPunct="1">
                  <a:spcBef>
                    <a:spcPts val="0"/>
                  </a:spcBef>
                  <a:buFont typeface="Arial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2pPr>
                <a:lvl3pPr marL="914400" indent="0" algn="l" defTabSz="457200" rtl="0" eaLnBrk="1" latinLnBrk="0" hangingPunct="1">
                  <a:spcBef>
                    <a:spcPct val="20000"/>
                  </a:spcBef>
                  <a:buFont typeface="Lucida Grande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3pPr>
                <a:lvl4pPr marL="1371600" indent="0" algn="l" defTabSz="457200" rtl="0" eaLnBrk="1" latinLnBrk="0" hangingPunct="1">
                  <a:spcBef>
                    <a:spcPct val="20000"/>
                  </a:spcBef>
                  <a:buFont typeface="Wingdings" charset="2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4pPr>
                <a:lvl5pPr marL="1828800" indent="0" algn="l" defTabSz="457200" rtl="0" eaLnBrk="1" latinLnBrk="0" hangingPunct="1">
                  <a:spcBef>
                    <a:spcPts val="0"/>
                  </a:spcBef>
                  <a:buFont typeface="Arial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>
                    <a:latin typeface="Cambria Math" charset="0"/>
                  </a:rPr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={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en-US" dirty="0">
                  <a:latin typeface="Cambria Math" charset="0"/>
                </a:endParaRPr>
              </a:p>
              <a:p>
                <a:r>
                  <a:rPr lang="en-US" dirty="0">
                    <a:latin typeface="Cambria Math" charset="0"/>
                  </a:rPr>
                  <a:t>Execute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latin typeface="Cambria Math" charset="0"/>
                  </a:rPr>
                  <a:t> in the environment, observe the next observation, and repeat.</a:t>
                </a:r>
              </a:p>
              <a:p>
                <a:r>
                  <a:rPr lang="en-US" dirty="0">
                    <a:latin typeface="Cambria Math" charset="0"/>
                  </a:rPr>
                  <a:t>Cost and dynamics explicitly represented and learned.</a:t>
                </a:r>
              </a:p>
            </p:txBody>
          </p:sp>
        </mc:Choice>
        <mc:Fallback xmlns=""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A8176422-C2C3-824C-A1CC-3D15D23356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4321408"/>
                <a:ext cx="8229600" cy="2045543"/>
              </a:xfrm>
              <a:prstGeom prst="rect">
                <a:avLst/>
              </a:prstGeom>
              <a:blipFill>
                <a:blip r:embed="rId3"/>
                <a:stretch>
                  <a:fillRect l="-772" t="-1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F1DADE8-42BF-EC45-B3E3-30202E2BDC5E}"/>
              </a:ext>
            </a:extLst>
          </p:cNvPr>
          <p:cNvSpPr/>
          <p:nvPr/>
        </p:nvSpPr>
        <p:spPr>
          <a:xfrm>
            <a:off x="3017520" y="2470602"/>
            <a:ext cx="4108635" cy="1850806"/>
          </a:xfrm>
          <a:prstGeom prst="roundRect">
            <a:avLst/>
          </a:prstGeom>
          <a:noFill/>
          <a:ln w="38100"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150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82A77-AE0D-434E-A1A6-03C77F895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Predictive Control with SQP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BAAB5-5F9D-F149-938C-CAD11A994F3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8ECD4-7A5D-964E-83D7-A00832BA3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C57E3-0381-924E-A9CC-965496D70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A00C1AA-5869-1747-A302-CFC4D7FBC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417638"/>
            <a:ext cx="8686800" cy="4525963"/>
          </a:xfrm>
        </p:spPr>
        <p:txBody>
          <a:bodyPr/>
          <a:lstStyle/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mbria Math" charset="0"/>
              </a:rPr>
              <a:t>The standard way of solving MPC is to use </a:t>
            </a:r>
            <a:r>
              <a:rPr lang="en-US" b="1" dirty="0">
                <a:latin typeface="Cambria Math" charset="0"/>
              </a:rPr>
              <a:t>sequential quadratic programming (SQP), </a:t>
            </a:r>
            <a:r>
              <a:rPr lang="en-US" dirty="0">
                <a:latin typeface="Cambria Math" charset="0"/>
              </a:rPr>
              <a:t>using LQR in most cases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>
                <a:latin typeface="Cambria Math" charset="0"/>
              </a:rPr>
              <a:t>Form approximations </a:t>
            </a:r>
            <a:r>
              <a:rPr lang="en-US" dirty="0">
                <a:latin typeface="Cambria Math" charset="0"/>
              </a:rPr>
              <a:t>to the cost and dynamics around the current iterate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Cambria Math" charset="0"/>
              </a:rPr>
              <a:t>Repeat until a </a:t>
            </a:r>
            <a:r>
              <a:rPr lang="en-US" b="1" dirty="0">
                <a:latin typeface="Cambria Math" charset="0"/>
              </a:rPr>
              <a:t>fixed point </a:t>
            </a:r>
            <a:r>
              <a:rPr lang="en-US" dirty="0">
                <a:latin typeface="Cambria Math" charset="0"/>
              </a:rPr>
              <a:t>is reached and </a:t>
            </a:r>
            <a:r>
              <a:rPr lang="en-US" b="1" dirty="0">
                <a:latin typeface="Cambria Math" charset="0"/>
              </a:rPr>
              <a:t>differentiate through it</a:t>
            </a:r>
            <a:endParaRPr lang="en-US" b="0" i="1" dirty="0">
              <a:latin typeface="Cambria Math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E512F0-EE84-9846-A2B6-02477A97E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06" y="3046746"/>
            <a:ext cx="7657988" cy="252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81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2DEF1-3AEF-7948-85C1-06C67332A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5247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LQR, KKT Systems, and Differentiation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95FE8-A4D3-CD40-80DF-76DE4EE20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492" y="907823"/>
            <a:ext cx="8625016" cy="945692"/>
          </a:xfrm>
        </p:spPr>
        <p:txBody>
          <a:bodyPr/>
          <a:lstStyle/>
          <a:p>
            <a:r>
              <a:rPr lang="en-US" dirty="0"/>
              <a:t>Solving </a:t>
            </a:r>
            <a:r>
              <a:rPr lang="en-US" b="1" dirty="0"/>
              <a:t>LQR</a:t>
            </a:r>
            <a:r>
              <a:rPr lang="en-US" dirty="0"/>
              <a:t> with </a:t>
            </a:r>
            <a:r>
              <a:rPr lang="en-US" b="1" dirty="0"/>
              <a:t>dynamic </a:t>
            </a:r>
            <a:r>
              <a:rPr lang="en-US" b="1" dirty="0" err="1"/>
              <a:t>Riccati</a:t>
            </a:r>
            <a:r>
              <a:rPr lang="en-US" b="1" dirty="0"/>
              <a:t> recursion </a:t>
            </a:r>
            <a:r>
              <a:rPr lang="en-US" dirty="0"/>
              <a:t>efficiently solves the </a:t>
            </a:r>
            <a:r>
              <a:rPr lang="en-US" b="1" dirty="0"/>
              <a:t>KKT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31379-F125-624F-BA5E-A2FCBBA1A58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98FEB-C93C-284E-A6DD-062417EA31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4766A-6920-D447-BF30-4B4193A29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C74306-E2CE-0044-8CD0-8544E1573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247" y="1284619"/>
            <a:ext cx="5123506" cy="23010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14CCED-2ED4-D14C-84D0-46EB32399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68" y="4597213"/>
            <a:ext cx="5070147" cy="9633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B19A02-BE97-C844-B498-BB5F71DDE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016" y="4219027"/>
            <a:ext cx="2156126" cy="135030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F2CA96E-6CE5-CC41-B084-141D3A9BD12C}"/>
              </a:ext>
            </a:extLst>
          </p:cNvPr>
          <p:cNvSpPr txBox="1">
            <a:spLocks/>
          </p:cNvSpPr>
          <p:nvPr/>
        </p:nvSpPr>
        <p:spPr>
          <a:xfrm>
            <a:off x="259492" y="3759872"/>
            <a:ext cx="8625016" cy="1832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Backwards Pass: </a:t>
            </a:r>
            <a:r>
              <a:rPr lang="en-US" dirty="0"/>
              <a:t>Use the OptNet approach from [Amos and Kolter, 2017] to implicitly</a:t>
            </a:r>
            <a:r>
              <a:rPr lang="en-US" b="1" dirty="0"/>
              <a:t> differentiate </a:t>
            </a:r>
            <a:r>
              <a:rPr lang="en-US" dirty="0"/>
              <a:t>the LQR KKT conditions: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0161296-0A8C-644F-8104-44AA9BD61B56}"/>
              </a:ext>
            </a:extLst>
          </p:cNvPr>
          <p:cNvSpPr txBox="1">
            <a:spLocks/>
          </p:cNvSpPr>
          <p:nvPr/>
        </p:nvSpPr>
        <p:spPr>
          <a:xfrm>
            <a:off x="5393800" y="4675925"/>
            <a:ext cx="945216" cy="4608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where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64EB90FE-5E44-0447-9287-2884E47943A0}"/>
              </a:ext>
            </a:extLst>
          </p:cNvPr>
          <p:cNvSpPr/>
          <p:nvPr/>
        </p:nvSpPr>
        <p:spPr>
          <a:xfrm rot="19259010">
            <a:off x="5980893" y="5401623"/>
            <a:ext cx="764046" cy="605481"/>
          </a:xfrm>
          <a:prstGeom prst="rightArrow">
            <a:avLst>
              <a:gd name="adj1" fmla="val 29592"/>
              <a:gd name="adj2" fmla="val 50000"/>
            </a:avLst>
          </a:prstGeom>
          <a:solidFill>
            <a:srgbClr val="374C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1A95E6A-B6C0-1648-A24C-1400EC804BED}"/>
              </a:ext>
            </a:extLst>
          </p:cNvPr>
          <p:cNvSpPr txBox="1">
            <a:spLocks/>
          </p:cNvSpPr>
          <p:nvPr/>
        </p:nvSpPr>
        <p:spPr>
          <a:xfrm>
            <a:off x="3249827" y="5880261"/>
            <a:ext cx="3410465" cy="448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Just another LQR problem!</a:t>
            </a:r>
          </a:p>
        </p:txBody>
      </p:sp>
    </p:spTree>
    <p:extLst>
      <p:ext uri="{BB962C8B-B14F-4D97-AF65-F5344CB8AC3E}">
        <p14:creationId xmlns:p14="http://schemas.microsoft.com/office/powerpoint/2010/main" val="2150082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1E52B-1777-1842-B3FC-CDACDD797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78241"/>
            <a:ext cx="9144000" cy="1143000"/>
          </a:xfrm>
        </p:spPr>
        <p:txBody>
          <a:bodyPr/>
          <a:lstStyle/>
          <a:p>
            <a:r>
              <a:rPr lang="en-US" dirty="0"/>
              <a:t>A Differentiable MPC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87441-AA94-4840-B418-3E0FD0845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819" y="834190"/>
            <a:ext cx="8595816" cy="2598822"/>
          </a:xfrm>
        </p:spPr>
        <p:txBody>
          <a:bodyPr/>
          <a:lstStyle/>
          <a:p>
            <a:r>
              <a:rPr lang="en-US" dirty="0"/>
              <a:t>We can differentiate through (non-convex) MPC with a single (convex) LQR solve by differentiating the SQP fixed point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6FCE9-9F30-3140-9AD6-A84E5C30333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6C63E-66EF-434F-92C2-55F669001D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C4153-1B9F-4B43-A4A4-6C221D074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48A7F52-59A6-A04C-808A-BE6E758A788B}"/>
              </a:ext>
            </a:extLst>
          </p:cNvPr>
          <p:cNvSpPr txBox="1">
            <a:spLocks/>
          </p:cNvSpPr>
          <p:nvPr/>
        </p:nvSpPr>
        <p:spPr>
          <a:xfrm>
            <a:off x="0" y="3780376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accent1">
                    <a:lumMod val="75000"/>
                  </a:schemeClr>
                </a:solidFill>
                <a:latin typeface="Helvetica Neue Bold Condensed"/>
                <a:ea typeface="+mj-ea"/>
                <a:cs typeface="Helvetica Neue Bold Condensed"/>
              </a:defRPr>
            </a:lvl1pPr>
          </a:lstStyle>
          <a:p>
            <a:r>
              <a:rPr lang="en-US" dirty="0"/>
              <a:t>What can we do with this now?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CC643CD-CCAB-7D40-95E6-78FE9CFB10B9}"/>
              </a:ext>
            </a:extLst>
          </p:cNvPr>
          <p:cNvSpPr txBox="1">
            <a:spLocks/>
          </p:cNvSpPr>
          <p:nvPr/>
        </p:nvSpPr>
        <p:spPr>
          <a:xfrm>
            <a:off x="217818" y="4764627"/>
            <a:ext cx="8708362" cy="14684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Replace neural network policies </a:t>
            </a:r>
            <a:r>
              <a:rPr lang="en-US" dirty="0"/>
              <a:t>in model-free algorithms with MPC policies, and also </a:t>
            </a:r>
            <a:r>
              <a:rPr lang="en-US" b="1" dirty="0"/>
              <a:t>replace the unrolled controllers </a:t>
            </a:r>
            <a:r>
              <a:rPr lang="en-US" dirty="0"/>
              <a:t>in other settings (hindsight plan, universal planning networks)</a:t>
            </a:r>
          </a:p>
          <a:p>
            <a:r>
              <a:rPr lang="en-US" b="1" dirty="0"/>
              <a:t>The cost </a:t>
            </a:r>
            <a:r>
              <a:rPr lang="en-US" dirty="0"/>
              <a:t>can also be learned! No longer have to hard-code in a known value.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3A646258-3C83-5640-B454-05DAF2439888}"/>
              </a:ext>
            </a:extLst>
          </p:cNvPr>
          <p:cNvSpPr/>
          <p:nvPr/>
        </p:nvSpPr>
        <p:spPr>
          <a:xfrm rot="5400000">
            <a:off x="4466687" y="-1241294"/>
            <a:ext cx="436604" cy="8294268"/>
          </a:xfrm>
          <a:prstGeom prst="leftBrace">
            <a:avLst>
              <a:gd name="adj1" fmla="val 8333"/>
              <a:gd name="adj2" fmla="val 62625"/>
            </a:avLst>
          </a:prstGeom>
          <a:ln>
            <a:solidFill>
              <a:srgbClr val="374C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57CD398-E4A5-3542-A42F-85AC28C9A9A6}"/>
                  </a:ext>
                </a:extLst>
              </p:cNvPr>
              <p:cNvSpPr/>
              <p:nvPr/>
            </p:nvSpPr>
            <p:spPr>
              <a:xfrm>
                <a:off x="2676104" y="3207537"/>
                <a:ext cx="1384061" cy="571500"/>
              </a:xfrm>
              <a:prstGeom prst="rect">
                <a:avLst/>
              </a:prstGeom>
              <a:solidFill>
                <a:srgbClr val="374C81"/>
              </a:solidFill>
              <a:ln>
                <a:solidFill>
                  <a:srgbClr val="374C8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Helvetica Neue Light" panose="02000403000000020004" pitchFamily="2" charset="0"/>
                    <a:ea typeface="Helvetica Neue Light" panose="02000403000000020004" pitchFamily="2" charset="0"/>
                    <a:cs typeface="Helvetica Neue" panose="02000503000000020004" pitchFamily="2" charset="0"/>
                  </a:rPr>
                  <a:t>Layer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oMath>
                </a14:m>
                <a:endParaRPr lang="en-US" dirty="0">
                  <a:latin typeface="Helvetica Neue Light" panose="02000403000000020004" pitchFamily="2" charset="0"/>
                  <a:ea typeface="Helvetica Neue Light" panose="02000403000000020004" pitchFamily="2" charset="0"/>
                  <a:cs typeface="Helvetica Neue" panose="02000503000000020004" pitchFamily="2" charset="0"/>
                </a:endParaRP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457CD398-E4A5-3542-A42F-85AC28C9A9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6104" y="3207537"/>
                <a:ext cx="1384061" cy="5715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rgbClr val="374C8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ight Arrow 10">
            <a:extLst>
              <a:ext uri="{FF2B5EF4-FFF2-40B4-BE49-F238E27FC236}">
                <a16:creationId xmlns:a16="http://schemas.microsoft.com/office/drawing/2014/main" id="{E31205F5-3944-2F4C-B4F2-660B9C1C406F}"/>
              </a:ext>
            </a:extLst>
          </p:cNvPr>
          <p:cNvSpPr/>
          <p:nvPr/>
        </p:nvSpPr>
        <p:spPr>
          <a:xfrm>
            <a:off x="2089693" y="3347966"/>
            <a:ext cx="510209" cy="285750"/>
          </a:xfrm>
          <a:prstGeom prst="rightArrow">
            <a:avLst/>
          </a:prstGeom>
          <a:solidFill>
            <a:srgbClr val="374C8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EF06C5-4169-2745-91CC-0E32142FF911}"/>
              </a:ext>
            </a:extLst>
          </p:cNvPr>
          <p:cNvSpPr txBox="1"/>
          <p:nvPr/>
        </p:nvSpPr>
        <p:spPr>
          <a:xfrm>
            <a:off x="1583194" y="3086468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…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6D376B88-E907-6B47-8D29-64A0901B81CB}"/>
              </a:ext>
            </a:extLst>
          </p:cNvPr>
          <p:cNvSpPr/>
          <p:nvPr/>
        </p:nvSpPr>
        <p:spPr>
          <a:xfrm>
            <a:off x="4169949" y="3348725"/>
            <a:ext cx="510209" cy="285750"/>
          </a:xfrm>
          <a:prstGeom prst="rightArrow">
            <a:avLst/>
          </a:prstGeom>
          <a:solidFill>
            <a:srgbClr val="374C8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5BBBFF-5E0C-1E47-9DDA-D04B605B87A2}"/>
              </a:ext>
            </a:extLst>
          </p:cNvPr>
          <p:cNvSpPr/>
          <p:nvPr/>
        </p:nvSpPr>
        <p:spPr>
          <a:xfrm>
            <a:off x="4789942" y="3211329"/>
            <a:ext cx="1384061" cy="571500"/>
          </a:xfrm>
          <a:prstGeom prst="rect">
            <a:avLst/>
          </a:prstGeom>
          <a:solidFill>
            <a:srgbClr val="374C81"/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MPC Layer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9F2FD65B-2F79-EB4C-B24D-CB13E61A1241}"/>
              </a:ext>
            </a:extLst>
          </p:cNvPr>
          <p:cNvSpPr/>
          <p:nvPr/>
        </p:nvSpPr>
        <p:spPr>
          <a:xfrm>
            <a:off x="6283787" y="3347966"/>
            <a:ext cx="510209" cy="285750"/>
          </a:xfrm>
          <a:prstGeom prst="rightArrow">
            <a:avLst/>
          </a:prstGeom>
          <a:solidFill>
            <a:srgbClr val="374C8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872E69-5670-0C49-B030-A15C49D1F3AD}"/>
              </a:ext>
            </a:extLst>
          </p:cNvPr>
          <p:cNvSpPr txBox="1"/>
          <p:nvPr/>
        </p:nvSpPr>
        <p:spPr>
          <a:xfrm>
            <a:off x="6845429" y="3095919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…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1BB653-A4C8-8F48-9B2D-8E53A0CAFD77}"/>
              </a:ext>
            </a:extLst>
          </p:cNvPr>
          <p:cNvSpPr/>
          <p:nvPr/>
        </p:nvSpPr>
        <p:spPr>
          <a:xfrm>
            <a:off x="891163" y="1966984"/>
            <a:ext cx="1384061" cy="5715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A lot of data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3A3F1616-A2CA-0E40-B49D-49BA745C56D8}"/>
              </a:ext>
            </a:extLst>
          </p:cNvPr>
          <p:cNvSpPr/>
          <p:nvPr/>
        </p:nvSpPr>
        <p:spPr>
          <a:xfrm>
            <a:off x="2351424" y="2109859"/>
            <a:ext cx="510209" cy="28575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9137DA7-1FBA-624D-A1BA-04DB8BC0D546}"/>
              </a:ext>
            </a:extLst>
          </p:cNvPr>
          <p:cNvSpPr/>
          <p:nvPr/>
        </p:nvSpPr>
        <p:spPr>
          <a:xfrm>
            <a:off x="2937833" y="1966984"/>
            <a:ext cx="1384061" cy="571500"/>
          </a:xfrm>
          <a:prstGeom prst="rect">
            <a:avLst/>
          </a:prstGeom>
          <a:solidFill>
            <a:srgbClr val="374C81"/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Model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CDEFFE8F-AAF5-674D-AA37-A4217E485E26}"/>
              </a:ext>
            </a:extLst>
          </p:cNvPr>
          <p:cNvSpPr/>
          <p:nvPr/>
        </p:nvSpPr>
        <p:spPr>
          <a:xfrm>
            <a:off x="4398094" y="2109859"/>
            <a:ext cx="510209" cy="28575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D10D82E-0B8E-1D45-8A5D-40AC67EADBA3}"/>
              </a:ext>
            </a:extLst>
          </p:cNvPr>
          <p:cNvSpPr/>
          <p:nvPr/>
        </p:nvSpPr>
        <p:spPr>
          <a:xfrm>
            <a:off x="4984503" y="1966984"/>
            <a:ext cx="1384061" cy="5715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Predictions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6052D8A2-40E1-EF45-B822-92603B18FB12}"/>
              </a:ext>
            </a:extLst>
          </p:cNvPr>
          <p:cNvSpPr/>
          <p:nvPr/>
        </p:nvSpPr>
        <p:spPr>
          <a:xfrm>
            <a:off x="6444764" y="2112949"/>
            <a:ext cx="510209" cy="28575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2672B44-A14D-6F44-85BA-F6869103DC2D}"/>
              </a:ext>
            </a:extLst>
          </p:cNvPr>
          <p:cNvSpPr/>
          <p:nvPr/>
        </p:nvSpPr>
        <p:spPr>
          <a:xfrm>
            <a:off x="7031173" y="1970074"/>
            <a:ext cx="1384061" cy="5715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374C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Loss</a:t>
            </a:r>
          </a:p>
        </p:txBody>
      </p:sp>
    </p:spTree>
    <p:extLst>
      <p:ext uri="{BB962C8B-B14F-4D97-AF65-F5344CB8AC3E}">
        <p14:creationId xmlns:p14="http://schemas.microsoft.com/office/powerpoint/2010/main" val="261616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3A1AF-AB9A-C14B-9B08-26180E9371C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51B24-8118-554E-B723-DBE2C14B16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791A0-23A6-9843-B985-370E70AE5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8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85D68CF-4B8A-E449-80CA-F87B2D860493}"/>
              </a:ext>
            </a:extLst>
          </p:cNvPr>
          <p:cNvSpPr/>
          <p:nvPr/>
        </p:nvSpPr>
        <p:spPr>
          <a:xfrm>
            <a:off x="90984" y="150121"/>
            <a:ext cx="5641076" cy="368489"/>
          </a:xfrm>
          <a:prstGeom prst="roundRect">
            <a:avLst/>
          </a:prstGeom>
          <a:solidFill>
            <a:srgbClr val="374C8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Learnable LQR Module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75849C7A-D0BC-8F40-B2B5-177A3BC0DD9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0984" y="558876"/>
                <a:ext cx="5641076" cy="2457275"/>
              </a:xfrm>
            </p:spPr>
            <p:txBody>
              <a:bodyPr>
                <a:normAutofit/>
              </a:bodyPr>
              <a:lstStyle/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Input: </a:t>
                </a:r>
                <a:r>
                  <a:rPr lang="en-US" sz="1800" dirty="0"/>
                  <a:t>Initial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init</m:t>
                        </m:r>
                      </m:sub>
                    </m:sSub>
                  </m:oMath>
                </a14:m>
                <a:br>
                  <a:rPr lang="en-US" sz="1800" b="0" dirty="0"/>
                </a:br>
                <a:r>
                  <a:rPr lang="en-US" sz="1800" b="1" dirty="0"/>
                  <a:t>Parameters: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br>
                  <a:rPr lang="en-US" sz="1800" dirty="0"/>
                </a:br>
                <a:r>
                  <a:rPr lang="en-US" sz="1800" b="1" dirty="0"/>
                  <a:t>Forward Pass:</a:t>
                </a:r>
              </a:p>
              <a:p>
                <a:pPr marL="350838" indent="-350838">
                  <a:spcBef>
                    <a:spcPts val="0"/>
                  </a:spcBef>
                  <a:buAutoNum type="arabicPeriod"/>
                </a:pPr>
                <a:r>
                  <a:rPr lang="en-US" sz="1800" dirty="0"/>
                  <a:t>Compute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⋆</m:t>
                        </m:r>
                      </m:sup>
                    </m:sSubSup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⋆</m:t>
                        </m:r>
                      </m:sup>
                    </m:sSubSup>
                  </m:oMath>
                </a14:m>
                <a:r>
                  <a:rPr lang="en-US" sz="1800" dirty="0"/>
                  <a:t> with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𝐿𝑄𝑅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init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dirty="0"/>
              </a:p>
              <a:p>
                <a:pPr>
                  <a:spcBef>
                    <a:spcPts val="0"/>
                  </a:spcBef>
                </a:pPr>
                <a:endParaRPr lang="en-US" sz="1800" dirty="0"/>
              </a:p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Backward Pass:</a:t>
                </a:r>
              </a:p>
              <a:p>
                <a:pPr marL="350838" indent="-350838">
                  <a:spcBef>
                    <a:spcPts val="0"/>
                  </a:spcBef>
                  <a:buAutoNum type="arabicPeriod"/>
                </a:pPr>
                <a:r>
                  <a:rPr lang="en-US" sz="1800" dirty="0"/>
                  <a:t>Compute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nor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⋆</m:t>
                        </m:r>
                      </m:sup>
                    </m:sSubSup>
                    <m:r>
                      <a:rPr lang="en-US" sz="1800" i="1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nor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⋆</m:t>
                        </m:r>
                      </m:sup>
                    </m:sSubSup>
                  </m:oMath>
                </a14:m>
                <a:r>
                  <a:rPr lang="en-US" sz="1800" dirty="0"/>
                  <a:t> with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𝐿𝑄𝑅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𝐶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1800" b="0" i="0" smtClean="0">
                                <a:latin typeface="Cambria Math" panose="02040503050406030204" pitchFamily="18" charset="0"/>
                              </a:rPr>
                              <m:t>∇</m:t>
                            </m:r>
                          </m:e>
                          <m:sub>
                            <m:sSup>
                              <m:sSupPr>
                                <m:ctrlP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  <m:sup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⋆</m:t>
                                </m:r>
                              </m:sup>
                            </m:sSup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ℓ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𝐹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, 0</m:t>
                        </m:r>
                      </m:e>
                    </m:d>
                  </m:oMath>
                </a14:m>
                <a:endParaRPr lang="en-US" sz="1800" dirty="0"/>
              </a:p>
              <a:p>
                <a:pPr marL="350838" indent="-350838">
                  <a:spcBef>
                    <a:spcPts val="0"/>
                  </a:spcBef>
                  <a:buAutoNum type="arabicPeriod"/>
                </a:pPr>
                <a:r>
                  <a:rPr lang="en-US" sz="1800" dirty="0"/>
                  <a:t>Differentiate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sz="1800" dirty="0"/>
                  <a:t> with respect to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init</m:t>
                        </m:r>
                      </m:sub>
                    </m:sSub>
                  </m:oMath>
                </a14:m>
                <a:r>
                  <a:rPr lang="en-US" sz="1800" dirty="0"/>
                  <a:t> with (8)</a:t>
                </a:r>
              </a:p>
              <a:p>
                <a:pPr marL="457200" indent="-457200">
                  <a:spcBef>
                    <a:spcPts val="0"/>
                  </a:spcBef>
                  <a:buAutoNum type="arabicPeriod"/>
                </a:pPr>
                <a:endParaRPr lang="en-US" sz="1800" dirty="0"/>
              </a:p>
            </p:txBody>
          </p:sp>
        </mc:Choice>
        <mc:Fallback xmlns="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75849C7A-D0BC-8F40-B2B5-177A3BC0DD9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0984" y="558876"/>
                <a:ext cx="5641076" cy="2457275"/>
              </a:xfrm>
              <a:blipFill>
                <a:blip r:embed="rId2"/>
                <a:stretch>
                  <a:fillRect l="-674" t="-15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F5E9F3B-C3EB-6B4F-A1BF-6B89CCE1593C}"/>
              </a:ext>
            </a:extLst>
          </p:cNvPr>
          <p:cNvSpPr/>
          <p:nvPr/>
        </p:nvSpPr>
        <p:spPr>
          <a:xfrm>
            <a:off x="90984" y="3103107"/>
            <a:ext cx="7319750" cy="3684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Learnable MPC Module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69DEA4B1-2DAA-6843-8B36-A3A0B84D1BB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0983" y="3511862"/>
                <a:ext cx="7319751" cy="2807049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92500" lnSpcReduction="10000"/>
              </a:bodyPr>
              <a:lstStyle>
                <a:lvl1pPr marL="0" indent="0" algn="l" defTabSz="457200" rtl="0" eaLnBrk="1" latinLnBrk="0" hangingPunct="1">
                  <a:spcBef>
                    <a:spcPts val="2800"/>
                  </a:spcBef>
                  <a:buFontTx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1pPr>
                <a:lvl2pPr marL="457200" indent="0" algn="l" defTabSz="457200" rtl="0" eaLnBrk="1" latinLnBrk="0" hangingPunct="1">
                  <a:spcBef>
                    <a:spcPts val="0"/>
                  </a:spcBef>
                  <a:buFont typeface="Arial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2pPr>
                <a:lvl3pPr marL="914400" indent="0" algn="l" defTabSz="457200" rtl="0" eaLnBrk="1" latinLnBrk="0" hangingPunct="1">
                  <a:spcBef>
                    <a:spcPct val="20000"/>
                  </a:spcBef>
                  <a:buFont typeface="Lucida Grande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3pPr>
                <a:lvl4pPr marL="1371600" indent="0" algn="l" defTabSz="457200" rtl="0" eaLnBrk="1" latinLnBrk="0" hangingPunct="1">
                  <a:spcBef>
                    <a:spcPct val="20000"/>
                  </a:spcBef>
                  <a:buFont typeface="Wingdings" charset="2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4pPr>
                <a:lvl5pPr marL="1828800" indent="0" algn="l" defTabSz="457200" rtl="0" eaLnBrk="1" latinLnBrk="0" hangingPunct="1">
                  <a:spcBef>
                    <a:spcPts val="0"/>
                  </a:spcBef>
                  <a:buFont typeface="Arial"/>
                  <a:buNone/>
                  <a:defRPr sz="2000" b="0" i="0" kern="1200">
                    <a:solidFill>
                      <a:schemeClr val="tx1"/>
                    </a:solidFill>
                    <a:latin typeface="Helvetica Neue Light"/>
                    <a:ea typeface="+mn-ea"/>
                    <a:cs typeface="Helvetica Neue Light"/>
                  </a:defRPr>
                </a:lvl5pPr>
                <a:lvl6pPr marL="25146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ct val="200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Given: </a:t>
                </a:r>
                <a:r>
                  <a:rPr lang="en-US" sz="1800" dirty="0"/>
                  <a:t>Initial state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init</m:t>
                        </m:r>
                      </m:sub>
                    </m:sSub>
                  </m:oMath>
                </a14:m>
                <a:r>
                  <a:rPr lang="en-US" sz="1800" dirty="0"/>
                  <a:t> and initial control sequence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init</m:t>
                        </m:r>
                      </m:sub>
                    </m:sSub>
                  </m:oMath>
                </a14:m>
                <a:br>
                  <a:rPr lang="en-US" sz="1800" dirty="0"/>
                </a:br>
                <a:r>
                  <a:rPr lang="en-US" sz="1800" b="1" dirty="0"/>
                  <a:t>Parameters: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800" dirty="0"/>
                  <a:t> of the cost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</m:d>
                  </m:oMath>
                </a14:m>
                <a:r>
                  <a:rPr lang="en-US" sz="1800" dirty="0"/>
                  <a:t> and dynamics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</m:d>
                  </m:oMath>
                </a14:m>
                <a:br>
                  <a:rPr lang="en-US" sz="1800" dirty="0"/>
                </a:br>
                <a:r>
                  <a:rPr lang="en-US" sz="1800" b="1" dirty="0"/>
                  <a:t>Forward Pass:</a:t>
                </a:r>
              </a:p>
              <a:p>
                <a:pPr marL="350838" indent="-350838">
                  <a:spcBef>
                    <a:spcPts val="0"/>
                  </a:spcBef>
                  <a:buFontTx/>
                  <a:buAutoNum type="arabicPeriod"/>
                </a:pPr>
                <a:r>
                  <a:rPr lang="en-US" sz="1800" dirty="0"/>
                  <a:t>Compute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⋆</m:t>
                        </m:r>
                      </m:sup>
                    </m:sSubSup>
                    <m:r>
                      <a:rPr lang="en-US" sz="1800" i="1" smtClean="0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⋆</m:t>
                        </m:r>
                      </m:sup>
                    </m:sSubSup>
                  </m:oMath>
                </a14:m>
                <a:r>
                  <a:rPr lang="en-US" sz="1800" dirty="0"/>
                  <a:t> with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𝑀𝑃𝐶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init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m:rPr>
                            <m:nor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init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;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sz="180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i="1" dirty="0"/>
                  <a:t> </a:t>
                </a:r>
                <a:r>
                  <a:rPr lang="en-US" sz="1800" dirty="0"/>
                  <a:t>reaching a fixed point with approximations to the cost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en-US" sz="1800" dirty="0"/>
                  <a:t> and dynamics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endParaRPr lang="en-US" sz="1800" dirty="0"/>
              </a:p>
              <a:p>
                <a:pPr>
                  <a:spcBef>
                    <a:spcPts val="0"/>
                  </a:spcBef>
                </a:pPr>
                <a:endParaRPr lang="en-US" sz="1800" dirty="0"/>
              </a:p>
              <a:p>
                <a:pPr>
                  <a:spcBef>
                    <a:spcPts val="0"/>
                  </a:spcBef>
                </a:pPr>
                <a:r>
                  <a:rPr lang="en-US" sz="1800" b="1" dirty="0"/>
                  <a:t>Backward Pass:</a:t>
                </a:r>
              </a:p>
              <a:p>
                <a:pPr marL="350838" indent="-350838">
                  <a:spcBef>
                    <a:spcPts val="0"/>
                  </a:spcBef>
                  <a:buFontTx/>
                  <a:buAutoNum type="arabicPeriod"/>
                </a:pPr>
                <a:r>
                  <a:rPr lang="en-US" sz="1800" dirty="0"/>
                  <a:t>Compute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nor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⋆</m:t>
                        </m:r>
                      </m:sup>
                    </m:sSubSup>
                    <m:r>
                      <a:rPr lang="en-US" sz="1800" i="1">
                        <a:latin typeface="Cambria Math" panose="02040503050406030204" pitchFamily="18" charset="0"/>
                      </a:rPr>
                      <m:t>, </m:t>
                    </m:r>
                    <m:sSubSup>
                      <m:sSub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nor/>
                          </m:rPr>
                          <a:rPr lang="en-US" sz="1800" smtClean="0"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1:</m:t>
                        </m:r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𝑇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⋆</m:t>
                        </m:r>
                      </m:sup>
                    </m:sSubSup>
                  </m:oMath>
                </a14:m>
                <a:r>
                  <a:rPr lang="en-US" sz="1800" dirty="0"/>
                  <a:t> with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𝐿𝑄𝑅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;</m:t>
                        </m:r>
                        <m:sSubSup>
                          <m:sSubSup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sub>
                          <m:sup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𝛻</m:t>
                            </m:r>
                          </m:e>
                          <m:sub>
                            <m:sSup>
                              <m:sSupPr>
                                <m:ctrlPr>
                                  <a:rPr lang="en-US" sz="18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𝜏</m:t>
                                </m:r>
                              </m:e>
                              <m:sup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</a:rPr>
                                  <m:t>⋆</m:t>
                                </m:r>
                              </m:sup>
                            </m:sSup>
                          </m:sub>
                        </m:s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ℓ</m:t>
                        </m:r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, </m:t>
                        </m:r>
                        <m:sSubSup>
                          <m:sSubSupPr>
                            <m:ctrlPr>
                              <a:rPr lang="en-US" sz="1800" b="0" i="1" dirty="0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acc>
                              <m:accPr>
                                <m:chr m:val="̃"/>
                                <m:ctrlPr>
                                  <a:rPr lang="en-US" sz="180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800" b="0" i="1" dirty="0" smtClean="0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</m:acc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sub>
                          <m:sup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en-US" sz="1800" b="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r>
                  <a:rPr lang="en-US" sz="1800" dirty="0"/>
                  <a:t> where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̃"/>
                            <m:ctrlPr>
                              <a:rPr lang="en-US" sz="18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</m:acc>
                      </m:e>
                      <m:sub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sz="1800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en-US" sz="1800" dirty="0"/>
                  <a:t> has the rows corresponding to the tight control constraints zeroed</a:t>
                </a:r>
              </a:p>
              <a:p>
                <a:pPr marL="350838" indent="-350838">
                  <a:spcBef>
                    <a:spcPts val="0"/>
                  </a:spcBef>
                  <a:buFontTx/>
                  <a:buAutoNum type="arabicPeriod"/>
                </a:pPr>
                <a:r>
                  <a:rPr lang="en-US" sz="1800" dirty="0"/>
                  <a:t>Differentiate </a:t>
                </a:r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sz="1800" dirty="0"/>
                  <a:t> with respect to the approximations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en-US" sz="1800" dirty="0"/>
                  <a:t> and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</m:oMath>
                </a14:m>
                <a:r>
                  <a:rPr lang="en-US" sz="1800" dirty="0"/>
                  <a:t> with (8)</a:t>
                </a:r>
              </a:p>
              <a:p>
                <a:pPr marL="350838" indent="-350838">
                  <a:spcBef>
                    <a:spcPts val="0"/>
                  </a:spcBef>
                  <a:buFontTx/>
                  <a:buAutoNum type="arabicPeriod"/>
                </a:pPr>
                <a:r>
                  <a:rPr lang="en-US" sz="1800" dirty="0"/>
                  <a:t>Differentiate these approximations </a:t>
                </a:r>
                <a:r>
                  <a:rPr lang="en-US" sz="1800" dirty="0" err="1"/>
                  <a:t>w.r.t</a:t>
                </a:r>
                <a:r>
                  <a:rPr lang="en-US" sz="1800" dirty="0"/>
                  <a:t>.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sz="1800" dirty="0"/>
                  <a:t> and use the chain rule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ℓ</m:t>
                    </m:r>
                  </m:oMath>
                </a14:m>
                <a:endParaRPr lang="en-US" sz="1800" dirty="0"/>
              </a:p>
            </p:txBody>
          </p:sp>
        </mc:Choice>
        <mc:Fallback xmlns=""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69DEA4B1-2DAA-6843-8B36-A3A0B84D1B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983" y="3511862"/>
                <a:ext cx="7319751" cy="2807049"/>
              </a:xfrm>
              <a:prstGeom prst="rect">
                <a:avLst/>
              </a:prstGeom>
              <a:blipFill>
                <a:blip r:embed="rId3"/>
                <a:stretch>
                  <a:fillRect l="-346" t="-2252" r="-1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8457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FF434-25C9-2E4D-921A-D7D238F4F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618" y="456803"/>
            <a:ext cx="8229600" cy="1143000"/>
          </a:xfrm>
        </p:spPr>
        <p:txBody>
          <a:bodyPr/>
          <a:lstStyle/>
          <a:p>
            <a:r>
              <a:rPr lang="en-US" dirty="0"/>
              <a:t>A PyTorch MPC Solver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966A7-BE7D-1148-BBC7-02D2988B2DF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Brandon Amos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B99BA-05A7-964D-9708-11C474D33B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Differentiable MPC for End-to-End Planning and Control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95ED6-66FC-F642-BEAF-202164E45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3B43C-900A-1C44-BF45-66CB67BC66D1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722A0F-FBC0-4A4C-A14A-184E89FE7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73" y="2280733"/>
            <a:ext cx="7693572" cy="4012981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8F74D970-376E-524B-9FB4-89245905FD64}"/>
              </a:ext>
            </a:extLst>
          </p:cNvPr>
          <p:cNvSpPr txBox="1">
            <a:spLocks/>
          </p:cNvSpPr>
          <p:nvPr/>
        </p:nvSpPr>
        <p:spPr>
          <a:xfrm>
            <a:off x="2123504" y="1321621"/>
            <a:ext cx="6320971" cy="3885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457200" rtl="0" eaLnBrk="1" latinLnBrk="0" hangingPunct="1">
              <a:spcBef>
                <a:spcPts val="28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Helvetica Neue Light"/>
                <a:ea typeface="+mn-ea"/>
                <a:cs typeface="Helvetica Neue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b="1" dirty="0">
                <a:solidFill>
                  <a:srgbClr val="384B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</a:t>
            </a:r>
            <a:r>
              <a:rPr lang="en-US" b="1" dirty="0" err="1">
                <a:solidFill>
                  <a:srgbClr val="384B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locuslab.github.io</a:t>
            </a:r>
            <a:r>
              <a:rPr lang="en-US" b="1" dirty="0">
                <a:solidFill>
                  <a:srgbClr val="384B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/mpc.pytorch</a:t>
            </a:r>
            <a:endParaRPr lang="en-US" dirty="0">
              <a:solidFill>
                <a:srgbClr val="384B8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9" name="Picture 1" descr="page1image2929280">
            <a:extLst>
              <a:ext uri="{FF2B5EF4-FFF2-40B4-BE49-F238E27FC236}">
                <a16:creationId xmlns:a16="http://schemas.microsoft.com/office/drawing/2014/main" id="{20FA30F9-D39F-DD45-80A6-519C54BA1C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894" y="128404"/>
            <a:ext cx="1845555" cy="1799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304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EA0CC651-CE14-B04F-B36B-0C3B774C7EB4}" vid="{ED412E48-FE1E-3141-946D-241282344A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85631</TotalTime>
  <Words>1040</Words>
  <Application>Microsoft Macintosh PowerPoint</Application>
  <PresentationFormat>Presentación en pantalla (4:3)</PresentationFormat>
  <Paragraphs>155</Paragraphs>
  <Slides>14</Slides>
  <Notes>1</Notes>
  <HiddenSlides>1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4" baseType="lpstr">
      <vt:lpstr>Arial</vt:lpstr>
      <vt:lpstr>Calibri</vt:lpstr>
      <vt:lpstr>Cambria Math</vt:lpstr>
      <vt:lpstr>Helvetica Neue</vt:lpstr>
      <vt:lpstr>Helvetica Neue Bold Condensed</vt:lpstr>
      <vt:lpstr>Helvetica Neue Light</vt:lpstr>
      <vt:lpstr>Lucida Grande</vt:lpstr>
      <vt:lpstr>Menlo</vt:lpstr>
      <vt:lpstr>Wingdings</vt:lpstr>
      <vt:lpstr>Office Theme</vt:lpstr>
      <vt:lpstr>Presentación de PowerPoint</vt:lpstr>
      <vt:lpstr>Should RL policies have a system dynamics model or not?</vt:lpstr>
      <vt:lpstr>Combining model-based and model-free RL</vt:lpstr>
      <vt:lpstr>Our Approach: Model Predictive Control</vt:lpstr>
      <vt:lpstr>Model Predictive Control with SQP</vt:lpstr>
      <vt:lpstr>LQR, KKT Systems, and Differentiation</vt:lpstr>
      <vt:lpstr>A Differentiable MPC Module</vt:lpstr>
      <vt:lpstr>Presentación de PowerPoint</vt:lpstr>
      <vt:lpstr>A PyTorch MPC Solver</vt:lpstr>
      <vt:lpstr>Imitation learning with a linear model</vt:lpstr>
      <vt:lpstr>Simple Pendulum Control</vt:lpstr>
      <vt:lpstr>Imitation learning with the pendulum/cartpole</vt:lpstr>
      <vt:lpstr>Optimizing the task loss is often better than SysID in the unrealizable case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Differentiable MPC for End-to-End Planning and Control</dc:title>
  <dc:subject/>
  <dc:creator/>
  <cp:keywords/>
  <dc:description/>
  <cp:lastModifiedBy>Microsoft Office User</cp:lastModifiedBy>
  <cp:revision>337</cp:revision>
  <cp:lastPrinted>2018-11-15T18:56:25Z</cp:lastPrinted>
  <dcterms:created xsi:type="dcterms:W3CDTF">2016-09-04T10:19:12Z</dcterms:created>
  <dcterms:modified xsi:type="dcterms:W3CDTF">2022-07-03T19:47:29Z</dcterms:modified>
  <cp:category/>
</cp:coreProperties>
</file>